
<file path=[Content_Types].xml><?xml version="1.0" encoding="utf-8"?>
<Types xmlns="http://schemas.openxmlformats.org/package/2006/content-types">
  <Default Extension="jpeg" ContentType="image/jpeg"/>
  <Default Extension="jpg" ContentType="image/jpeg"/>
  <Default Extension="m4a" ContentType="audio/mp4"/>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28" r:id="rId3"/>
    <p:sldId id="279" r:id="rId4"/>
    <p:sldId id="274" r:id="rId5"/>
    <p:sldId id="275" r:id="rId6"/>
    <p:sldId id="257" r:id="rId7"/>
    <p:sldId id="272" r:id="rId8"/>
    <p:sldId id="276" r:id="rId9"/>
    <p:sldId id="277" r:id="rId10"/>
    <p:sldId id="278" r:id="rId11"/>
    <p:sldId id="280" r:id="rId12"/>
    <p:sldId id="273" r:id="rId13"/>
    <p:sldId id="258" r:id="rId14"/>
    <p:sldId id="281" r:id="rId15"/>
    <p:sldId id="283" r:id="rId16"/>
    <p:sldId id="282" r:id="rId17"/>
    <p:sldId id="284" r:id="rId18"/>
    <p:sldId id="259" r:id="rId19"/>
    <p:sldId id="290" r:id="rId20"/>
    <p:sldId id="285" r:id="rId21"/>
    <p:sldId id="286" r:id="rId22"/>
    <p:sldId id="287" r:id="rId23"/>
    <p:sldId id="288" r:id="rId24"/>
    <p:sldId id="289" r:id="rId25"/>
    <p:sldId id="260" r:id="rId26"/>
    <p:sldId id="291" r:id="rId27"/>
    <p:sldId id="294" r:id="rId28"/>
    <p:sldId id="292" r:id="rId29"/>
    <p:sldId id="261" r:id="rId30"/>
    <p:sldId id="295" r:id="rId31"/>
    <p:sldId id="299" r:id="rId32"/>
    <p:sldId id="296" r:id="rId33"/>
    <p:sldId id="297" r:id="rId34"/>
    <p:sldId id="301" r:id="rId35"/>
    <p:sldId id="300" r:id="rId36"/>
    <p:sldId id="302" r:id="rId37"/>
    <p:sldId id="262" r:id="rId38"/>
    <p:sldId id="298" r:id="rId39"/>
    <p:sldId id="263" r:id="rId40"/>
    <p:sldId id="303" r:id="rId41"/>
    <p:sldId id="329" r:id="rId42"/>
    <p:sldId id="305" r:id="rId43"/>
    <p:sldId id="264" r:id="rId44"/>
    <p:sldId id="306" r:id="rId45"/>
    <p:sldId id="310" r:id="rId46"/>
    <p:sldId id="307" r:id="rId47"/>
    <p:sldId id="309" r:id="rId48"/>
    <p:sldId id="308" r:id="rId49"/>
    <p:sldId id="265" r:id="rId50"/>
    <p:sldId id="311" r:id="rId51"/>
    <p:sldId id="312" r:id="rId52"/>
    <p:sldId id="314" r:id="rId53"/>
    <p:sldId id="313" r:id="rId54"/>
    <p:sldId id="266" r:id="rId55"/>
    <p:sldId id="315" r:id="rId56"/>
    <p:sldId id="267" r:id="rId57"/>
    <p:sldId id="318" r:id="rId58"/>
    <p:sldId id="316" r:id="rId59"/>
    <p:sldId id="317" r:id="rId60"/>
    <p:sldId id="319" r:id="rId61"/>
    <p:sldId id="320" r:id="rId62"/>
    <p:sldId id="268" r:id="rId63"/>
    <p:sldId id="269" r:id="rId64"/>
    <p:sldId id="322" r:id="rId65"/>
    <p:sldId id="323" r:id="rId66"/>
    <p:sldId id="270" r:id="rId67"/>
    <p:sldId id="321" r:id="rId68"/>
    <p:sldId id="324" r:id="rId69"/>
    <p:sldId id="325" r:id="rId70"/>
    <p:sldId id="327"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85"/>
    <p:restoredTop sz="86428"/>
  </p:normalViewPr>
  <p:slideViewPr>
    <p:cSldViewPr snapToGrid="0" snapToObjects="1">
      <p:cViewPr varScale="1">
        <p:scale>
          <a:sx n="138" d="100"/>
          <a:sy n="138" d="100"/>
        </p:scale>
        <p:origin x="1424"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a:t>10/29/21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a:t>10/29/21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a:t>10/29/21</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a:t>10/29/21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a:t>10/29/21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a:t>10/29/21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a:t>10/29/21</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47.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0.png"/><Relationship Id="rId4" Type="http://schemas.openxmlformats.org/officeDocument/2006/relationships/image" Target="../media/image79.jpg"/></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3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90.jpg"/><Relationship Id="rId4" Type="http://schemas.openxmlformats.org/officeDocument/2006/relationships/image" Target="../media/image89.jpg"/></Relationships>
</file>

<file path=ppt/slides/_rels/slide3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3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4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 Id="rId4" Type="http://schemas.openxmlformats.org/officeDocument/2006/relationships/image" Target="../media/image104.jpg"/></Relationships>
</file>

<file path=ppt/slides/_rels/slide4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 Id="rId5" Type="http://schemas.openxmlformats.org/officeDocument/2006/relationships/image" Target="../media/image109.jpg"/><Relationship Id="rId4" Type="http://schemas.openxmlformats.org/officeDocument/2006/relationships/image" Target="../media/image108.jpg"/></Relationships>
</file>

<file path=ppt/slides/_rels/slide4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46.xml.rels><?xml version="1.0" encoding="UTF-8" standalone="yes"?>
<Relationships xmlns="http://schemas.openxmlformats.org/package/2006/relationships"><Relationship Id="rId8" Type="http://schemas.openxmlformats.org/officeDocument/2006/relationships/image" Target="../media/image117.tiff"/><Relationship Id="rId3" Type="http://schemas.openxmlformats.org/officeDocument/2006/relationships/image" Target="../media/image114.jpg"/><Relationship Id="rId7" Type="http://schemas.openxmlformats.org/officeDocument/2006/relationships/hyperlink" Target="https://en.wikipedia.org/wiki/Chick-fil-A" TargetMode="External"/><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hyperlink" Target="https://en.wikipedia.org/wiki/Truett_Cathy" TargetMode="External"/><Relationship Id="rId5" Type="http://schemas.openxmlformats.org/officeDocument/2006/relationships/image" Target="../media/image116.jpg"/><Relationship Id="rId4" Type="http://schemas.openxmlformats.org/officeDocument/2006/relationships/image" Target="../media/image115.jpg"/></Relationships>
</file>

<file path=ppt/slides/_rels/slide4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xml"/><Relationship Id="rId4" Type="http://schemas.openxmlformats.org/officeDocument/2006/relationships/image" Target="../media/image120.jpg"/></Relationships>
</file>

<file path=ppt/slides/_rels/slide4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 Id="rId5" Type="http://schemas.openxmlformats.org/officeDocument/2006/relationships/image" Target="../media/image124.jpg"/><Relationship Id="rId4" Type="http://schemas.openxmlformats.org/officeDocument/2006/relationships/image" Target="../media/image123.jpg"/></Relationships>
</file>

<file path=ppt/slides/_rels/slide4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7.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5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_rels/slide52.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7.xml"/><Relationship Id="rId4" Type="http://schemas.openxmlformats.org/officeDocument/2006/relationships/image" Target="../media/image139.jpg"/></Relationships>
</file>

<file path=ppt/slides/_rels/slide54.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7.xml"/><Relationship Id="rId5" Type="http://schemas.openxmlformats.org/officeDocument/2006/relationships/image" Target="../media/image144.jpg"/><Relationship Id="rId4" Type="http://schemas.openxmlformats.org/officeDocument/2006/relationships/image" Target="../media/image143.jpg"/></Relationships>
</file>

<file path=ppt/slides/_rels/slide56.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7.xml"/><Relationship Id="rId4" Type="http://schemas.openxmlformats.org/officeDocument/2006/relationships/image" Target="../media/image151.jp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2.xml"/><Relationship Id="rId5" Type="http://schemas.openxmlformats.org/officeDocument/2006/relationships/image" Target="../media/image164.jpg"/><Relationship Id="rId4" Type="http://schemas.openxmlformats.org/officeDocument/2006/relationships/image" Target="../media/image163.jpg"/></Relationships>
</file>

<file path=ppt/slides/_rels/slide66.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2.xml"/><Relationship Id="rId4" Type="http://schemas.openxmlformats.org/officeDocument/2006/relationships/image" Target="../media/image169.jpg"/></Relationships>
</file>

<file path=ppt/slides/_rels/slide69.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video" Target="../media/media1.mov"/><Relationship Id="rId7" Type="http://schemas.openxmlformats.org/officeDocument/2006/relationships/image" Target="../media/image19.png"/><Relationship Id="rId2" Type="http://schemas.microsoft.com/office/2007/relationships/media" Target="../media/media1.mov"/><Relationship Id="rId1" Type="http://schemas.openxmlformats.org/officeDocument/2006/relationships/tags" Target="../tags/tag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6978-904F-AD4E-A321-8F7EE13B851F}"/>
              </a:ext>
            </a:extLst>
          </p:cNvPr>
          <p:cNvSpPr>
            <a:spLocks noGrp="1"/>
          </p:cNvSpPr>
          <p:nvPr>
            <p:ph type="ctrTitle"/>
          </p:nvPr>
        </p:nvSpPr>
        <p:spPr/>
        <p:txBody>
          <a:bodyPr/>
          <a:lstStyle/>
          <a:p>
            <a:r>
              <a:rPr lang="en-US" dirty="0"/>
              <a:t>ISDAR School Bus Tour</a:t>
            </a:r>
          </a:p>
        </p:txBody>
      </p:sp>
      <p:sp>
        <p:nvSpPr>
          <p:cNvPr id="3" name="Subtitle 2">
            <a:extLst>
              <a:ext uri="{FF2B5EF4-FFF2-40B4-BE49-F238E27FC236}">
                <a16:creationId xmlns:a16="http://schemas.microsoft.com/office/drawing/2014/main" id="{0F3934C0-93BE-D840-962A-978DE868EC35}"/>
              </a:ext>
            </a:extLst>
          </p:cNvPr>
          <p:cNvSpPr>
            <a:spLocks noGrp="1"/>
          </p:cNvSpPr>
          <p:nvPr>
            <p:ph type="subTitle" idx="1"/>
          </p:nvPr>
        </p:nvSpPr>
        <p:spPr/>
        <p:txBody>
          <a:bodyPr/>
          <a:lstStyle/>
          <a:p>
            <a:r>
              <a:rPr lang="en-US" dirty="0"/>
              <a:t>September 18-25 2021</a:t>
            </a:r>
          </a:p>
          <a:p>
            <a:endParaRPr lang="en-US" dirty="0"/>
          </a:p>
        </p:txBody>
      </p:sp>
    </p:spTree>
    <p:extLst>
      <p:ext uri="{BB962C8B-B14F-4D97-AF65-F5344CB8AC3E}">
        <p14:creationId xmlns:p14="http://schemas.microsoft.com/office/powerpoint/2010/main" val="384177386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BBA0E-F108-C44B-BF67-7F42658DF860}"/>
              </a:ext>
            </a:extLst>
          </p:cNvPr>
          <p:cNvPicPr>
            <a:picLocks noChangeAspect="1"/>
          </p:cNvPicPr>
          <p:nvPr/>
        </p:nvPicPr>
        <p:blipFill>
          <a:blip r:embed="rId2"/>
          <a:stretch>
            <a:fillRect/>
          </a:stretch>
        </p:blipFill>
        <p:spPr>
          <a:xfrm>
            <a:off x="299215" y="352076"/>
            <a:ext cx="4827262" cy="6436349"/>
          </a:xfrm>
          <a:prstGeom prst="rect">
            <a:avLst/>
          </a:prstGeom>
          <a:ln>
            <a:noFill/>
          </a:ln>
          <a:effectLst>
            <a:softEdge rad="112500"/>
          </a:effectLst>
        </p:spPr>
      </p:pic>
      <p:pic>
        <p:nvPicPr>
          <p:cNvPr id="7" name="Picture 6">
            <a:extLst>
              <a:ext uri="{FF2B5EF4-FFF2-40B4-BE49-F238E27FC236}">
                <a16:creationId xmlns:a16="http://schemas.microsoft.com/office/drawing/2014/main" id="{DC9EA2A5-7CCC-DC41-9661-1D1E20B59FDD}"/>
              </a:ext>
            </a:extLst>
          </p:cNvPr>
          <p:cNvPicPr>
            <a:picLocks noChangeAspect="1"/>
          </p:cNvPicPr>
          <p:nvPr/>
        </p:nvPicPr>
        <p:blipFill>
          <a:blip r:embed="rId3"/>
          <a:stretch>
            <a:fillRect/>
          </a:stretch>
        </p:blipFill>
        <p:spPr>
          <a:xfrm>
            <a:off x="6972581" y="293402"/>
            <a:ext cx="4923448" cy="6564598"/>
          </a:xfrm>
          <a:prstGeom prst="rect">
            <a:avLst/>
          </a:prstGeom>
          <a:ln>
            <a:noFill/>
          </a:ln>
          <a:effectLst>
            <a:softEdge rad="112500"/>
          </a:effectLst>
        </p:spPr>
      </p:pic>
    </p:spTree>
    <p:extLst>
      <p:ext uri="{BB962C8B-B14F-4D97-AF65-F5344CB8AC3E}">
        <p14:creationId xmlns:p14="http://schemas.microsoft.com/office/powerpoint/2010/main" val="1077240874"/>
      </p:ext>
    </p:extLst>
  </p:cSld>
  <p:clrMapOvr>
    <a:masterClrMapping/>
  </p:clrMapOvr>
  <mc:AlternateContent xmlns:mc="http://schemas.openxmlformats.org/markup-compatibility/2006" xmlns:p14="http://schemas.microsoft.com/office/powerpoint/2010/main">
    <mc:Choice Requires="p14">
      <p:transition spd="slow" p14:dur="1250" advTm="4857">
        <p:fade/>
      </p:transition>
    </mc:Choice>
    <mc:Fallback xmlns="">
      <p:transition spd="slow" advTm="4857">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C03810-A45C-ED41-824C-1995BB1C8D9E}"/>
              </a:ext>
            </a:extLst>
          </p:cNvPr>
          <p:cNvPicPr>
            <a:picLocks noChangeAspect="1"/>
          </p:cNvPicPr>
          <p:nvPr/>
        </p:nvPicPr>
        <p:blipFill>
          <a:blip r:embed="rId2"/>
          <a:stretch>
            <a:fillRect/>
          </a:stretch>
        </p:blipFill>
        <p:spPr>
          <a:xfrm>
            <a:off x="0" y="680936"/>
            <a:ext cx="4215037" cy="5620049"/>
          </a:xfrm>
          <a:prstGeom prst="rect">
            <a:avLst/>
          </a:prstGeom>
          <a:ln>
            <a:noFill/>
          </a:ln>
          <a:effectLst>
            <a:softEdge rad="112500"/>
          </a:effectLst>
        </p:spPr>
      </p:pic>
      <p:pic>
        <p:nvPicPr>
          <p:cNvPr id="5" name="Picture 4">
            <a:extLst>
              <a:ext uri="{FF2B5EF4-FFF2-40B4-BE49-F238E27FC236}">
                <a16:creationId xmlns:a16="http://schemas.microsoft.com/office/drawing/2014/main" id="{49602984-9D13-7F41-936C-3CF767938B9D}"/>
              </a:ext>
            </a:extLst>
          </p:cNvPr>
          <p:cNvPicPr>
            <a:picLocks noChangeAspect="1"/>
          </p:cNvPicPr>
          <p:nvPr/>
        </p:nvPicPr>
        <p:blipFill>
          <a:blip r:embed="rId3"/>
          <a:stretch>
            <a:fillRect/>
          </a:stretch>
        </p:blipFill>
        <p:spPr>
          <a:xfrm>
            <a:off x="4215037" y="1158435"/>
            <a:ext cx="4215038" cy="5620051"/>
          </a:xfrm>
          <a:prstGeom prst="rect">
            <a:avLst/>
          </a:prstGeom>
          <a:ln>
            <a:noFill/>
          </a:ln>
          <a:effectLst>
            <a:softEdge rad="112500"/>
          </a:effectLst>
        </p:spPr>
      </p:pic>
      <p:pic>
        <p:nvPicPr>
          <p:cNvPr id="7" name="Picture 6">
            <a:extLst>
              <a:ext uri="{FF2B5EF4-FFF2-40B4-BE49-F238E27FC236}">
                <a16:creationId xmlns:a16="http://schemas.microsoft.com/office/drawing/2014/main" id="{5D546F69-EE55-2447-98F7-21F4D1A45B66}"/>
              </a:ext>
            </a:extLst>
          </p:cNvPr>
          <p:cNvPicPr>
            <a:picLocks noChangeAspect="1"/>
          </p:cNvPicPr>
          <p:nvPr/>
        </p:nvPicPr>
        <p:blipFill rotWithShape="1">
          <a:blip r:embed="rId4"/>
          <a:srcRect l="-31689" t="-6911" r="-1947" b="4501"/>
          <a:stretch/>
        </p:blipFill>
        <p:spPr>
          <a:xfrm>
            <a:off x="7357002" y="79514"/>
            <a:ext cx="4651019" cy="4752358"/>
          </a:xfrm>
          <a:prstGeom prst="rect">
            <a:avLst/>
          </a:prstGeom>
          <a:ln>
            <a:noFill/>
          </a:ln>
          <a:effectLst>
            <a:softEdge rad="112500"/>
          </a:effectLst>
        </p:spPr>
      </p:pic>
    </p:spTree>
    <p:extLst>
      <p:ext uri="{BB962C8B-B14F-4D97-AF65-F5344CB8AC3E}">
        <p14:creationId xmlns:p14="http://schemas.microsoft.com/office/powerpoint/2010/main" val="2708966762"/>
      </p:ext>
    </p:extLst>
  </p:cSld>
  <p:clrMapOvr>
    <a:masterClrMapping/>
  </p:clrMapOvr>
  <mc:AlternateContent xmlns:mc="http://schemas.openxmlformats.org/markup-compatibility/2006" xmlns:p14="http://schemas.microsoft.com/office/powerpoint/2010/main">
    <mc:Choice Requires="p14">
      <p:transition spd="slow" p14:dur="1250" advTm="7547">
        <p:fade/>
      </p:transition>
    </mc:Choice>
    <mc:Fallback xmlns="">
      <p:transition spd="slow" advTm="7547">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2" name="TextBox 1">
            <a:extLst>
              <a:ext uri="{FF2B5EF4-FFF2-40B4-BE49-F238E27FC236}">
                <a16:creationId xmlns:a16="http://schemas.microsoft.com/office/drawing/2014/main" id="{05BF20D2-DEBA-A54F-9987-62EDCE92A7B5}"/>
              </a:ext>
            </a:extLst>
          </p:cNvPr>
          <p:cNvSpPr txBox="1"/>
          <p:nvPr/>
        </p:nvSpPr>
        <p:spPr>
          <a:xfrm>
            <a:off x="3975652" y="5416826"/>
            <a:ext cx="184731" cy="369332"/>
          </a:xfrm>
          <a:prstGeom prst="rect">
            <a:avLst/>
          </a:prstGeom>
        </p:spPr>
        <p:txBody>
          <a:bodyPr wrap="none" rtlCol="0">
            <a:spAutoFit/>
          </a:bodyPr>
          <a:lstStyle/>
          <a:p>
            <a:endParaRPr lang="en-US"/>
          </a:p>
        </p:txBody>
      </p:sp>
      <p:pic>
        <p:nvPicPr>
          <p:cNvPr id="4" name="Picture 3">
            <a:extLst>
              <a:ext uri="{FF2B5EF4-FFF2-40B4-BE49-F238E27FC236}">
                <a16:creationId xmlns:a16="http://schemas.microsoft.com/office/drawing/2014/main" id="{4E0A9E95-774D-B742-BF19-C052F57627A4}"/>
              </a:ext>
            </a:extLst>
          </p:cNvPr>
          <p:cNvPicPr>
            <a:picLocks noChangeAspect="1"/>
          </p:cNvPicPr>
          <p:nvPr/>
        </p:nvPicPr>
        <p:blipFill rotWithShape="1">
          <a:blip r:embed="rId2"/>
          <a:srcRect t="17170" b="13333"/>
          <a:stretch/>
        </p:blipFill>
        <p:spPr>
          <a:xfrm>
            <a:off x="4912494" y="288052"/>
            <a:ext cx="4087521" cy="5852049"/>
          </a:xfrm>
          <a:prstGeom prst="rect">
            <a:avLst/>
          </a:prstGeom>
          <a:ln>
            <a:noFill/>
          </a:ln>
          <a:effectLst>
            <a:softEdge rad="112500"/>
          </a:effectLst>
        </p:spPr>
      </p:pic>
      <p:pic>
        <p:nvPicPr>
          <p:cNvPr id="10" name="Picture 9">
            <a:extLst>
              <a:ext uri="{FF2B5EF4-FFF2-40B4-BE49-F238E27FC236}">
                <a16:creationId xmlns:a16="http://schemas.microsoft.com/office/drawing/2014/main" id="{860BD106-8C9A-0243-916F-7DF0F817CE2B}"/>
              </a:ext>
            </a:extLst>
          </p:cNvPr>
          <p:cNvPicPr>
            <a:picLocks noChangeAspect="1"/>
          </p:cNvPicPr>
          <p:nvPr/>
        </p:nvPicPr>
        <p:blipFill rotWithShape="1">
          <a:blip r:embed="rId3"/>
          <a:srcRect l="6971" t="1" r="8494" b="21090"/>
          <a:stretch/>
        </p:blipFill>
        <p:spPr>
          <a:xfrm>
            <a:off x="410447" y="288052"/>
            <a:ext cx="4352250" cy="5416826"/>
          </a:xfrm>
          <a:prstGeom prst="rect">
            <a:avLst/>
          </a:prstGeom>
          <a:ln>
            <a:noFill/>
          </a:ln>
          <a:effectLst>
            <a:softEdge rad="112500"/>
          </a:effectLst>
        </p:spPr>
      </p:pic>
      <p:sp>
        <p:nvSpPr>
          <p:cNvPr id="5" name="TextBox 4">
            <a:extLst>
              <a:ext uri="{FF2B5EF4-FFF2-40B4-BE49-F238E27FC236}">
                <a16:creationId xmlns:a16="http://schemas.microsoft.com/office/drawing/2014/main" id="{5F249796-58A1-0642-895A-0F4E9068E0BD}"/>
              </a:ext>
            </a:extLst>
          </p:cNvPr>
          <p:cNvSpPr txBox="1"/>
          <p:nvPr/>
        </p:nvSpPr>
        <p:spPr>
          <a:xfrm>
            <a:off x="1029982" y="5786158"/>
            <a:ext cx="3433119" cy="707886"/>
          </a:xfrm>
          <a:prstGeom prst="rect">
            <a:avLst/>
          </a:prstGeom>
          <a:noFill/>
        </p:spPr>
        <p:txBody>
          <a:bodyPr wrap="none" rtlCol="0">
            <a:spAutoFit/>
          </a:bodyPr>
          <a:lstStyle/>
          <a:p>
            <a:pPr algn="ctr"/>
            <a:r>
              <a:rPr lang="en-US" sz="2000">
                <a:solidFill>
                  <a:schemeClr val="bg1"/>
                </a:solidFill>
              </a:rPr>
              <a:t>Caroline Scott Harrison</a:t>
            </a:r>
          </a:p>
          <a:p>
            <a:pPr algn="ctr"/>
            <a:r>
              <a:rPr lang="en-US" sz="2000">
                <a:solidFill>
                  <a:schemeClr val="bg1"/>
                </a:solidFill>
              </a:rPr>
              <a:t>First DAR President General </a:t>
            </a:r>
          </a:p>
        </p:txBody>
      </p:sp>
      <p:sp>
        <p:nvSpPr>
          <p:cNvPr id="8" name="TextBox 7">
            <a:extLst>
              <a:ext uri="{FF2B5EF4-FFF2-40B4-BE49-F238E27FC236}">
                <a16:creationId xmlns:a16="http://schemas.microsoft.com/office/drawing/2014/main" id="{F1C7E99A-67E0-9845-9988-897894E6C604}"/>
              </a:ext>
            </a:extLst>
          </p:cNvPr>
          <p:cNvSpPr txBox="1"/>
          <p:nvPr/>
        </p:nvSpPr>
        <p:spPr>
          <a:xfrm>
            <a:off x="9149813" y="1361872"/>
            <a:ext cx="2873574" cy="4062651"/>
          </a:xfrm>
          <a:prstGeom prst="rect">
            <a:avLst/>
          </a:prstGeom>
          <a:noFill/>
        </p:spPr>
        <p:txBody>
          <a:bodyPr wrap="square" rtlCol="0">
            <a:spAutoFit/>
          </a:bodyPr>
          <a:lstStyle/>
          <a:p>
            <a:r>
              <a:rPr lang="en-US" sz="1600">
                <a:solidFill>
                  <a:schemeClr val="bg1"/>
                </a:solidFill>
              </a:rPr>
              <a:t>1st Row </a:t>
            </a:r>
          </a:p>
          <a:p>
            <a:r>
              <a:rPr lang="en-US" sz="1600">
                <a:solidFill>
                  <a:schemeClr val="bg1"/>
                </a:solidFill>
              </a:rPr>
              <a:t>Jeri Klein, </a:t>
            </a:r>
            <a:r>
              <a:rPr lang="en-US" sz="1600" err="1">
                <a:solidFill>
                  <a:schemeClr val="bg1"/>
                </a:solidFill>
              </a:rPr>
              <a:t>Edde</a:t>
            </a:r>
            <a:r>
              <a:rPr lang="en-US" sz="1600">
                <a:solidFill>
                  <a:schemeClr val="bg1"/>
                </a:solidFill>
              </a:rPr>
              <a:t> </a:t>
            </a:r>
            <a:r>
              <a:rPr lang="en-US" sz="1600" err="1">
                <a:solidFill>
                  <a:schemeClr val="bg1"/>
                </a:solidFill>
              </a:rPr>
              <a:t>Brunia</a:t>
            </a:r>
            <a:r>
              <a:rPr lang="en-US" sz="1600">
                <a:solidFill>
                  <a:schemeClr val="bg1"/>
                </a:solidFill>
              </a:rPr>
              <a:t> </a:t>
            </a:r>
            <a:r>
              <a:rPr lang="en-US" sz="1200">
                <a:solidFill>
                  <a:schemeClr val="bg1"/>
                </a:solidFill>
              </a:rPr>
              <a:t>(coordinator), </a:t>
            </a:r>
            <a:r>
              <a:rPr lang="en-US" sz="1600">
                <a:solidFill>
                  <a:schemeClr val="bg1"/>
                </a:solidFill>
              </a:rPr>
              <a:t>Marla Suter </a:t>
            </a:r>
            <a:r>
              <a:rPr lang="en-US" sz="1200">
                <a:solidFill>
                  <a:schemeClr val="bg1"/>
                </a:solidFill>
              </a:rPr>
              <a:t>(State Regent), </a:t>
            </a:r>
            <a:r>
              <a:rPr lang="en-US" sz="1600">
                <a:solidFill>
                  <a:schemeClr val="bg1"/>
                </a:solidFill>
              </a:rPr>
              <a:t>Marsha </a:t>
            </a:r>
            <a:r>
              <a:rPr lang="en-US" sz="1600" err="1">
                <a:solidFill>
                  <a:schemeClr val="bg1"/>
                </a:solidFill>
              </a:rPr>
              <a:t>Hucke</a:t>
            </a:r>
            <a:endParaRPr lang="en-US" sz="1600">
              <a:solidFill>
                <a:schemeClr val="bg1"/>
              </a:solidFill>
            </a:endParaRPr>
          </a:p>
          <a:p>
            <a:r>
              <a:rPr lang="en-US" sz="1600">
                <a:solidFill>
                  <a:schemeClr val="bg1"/>
                </a:solidFill>
              </a:rPr>
              <a:t>2</a:t>
            </a:r>
            <a:r>
              <a:rPr lang="en-US" sz="1600" baseline="30000">
                <a:solidFill>
                  <a:schemeClr val="bg1"/>
                </a:solidFill>
              </a:rPr>
              <a:t>nd</a:t>
            </a:r>
            <a:r>
              <a:rPr lang="en-US" sz="1600">
                <a:solidFill>
                  <a:schemeClr val="bg1"/>
                </a:solidFill>
              </a:rPr>
              <a:t> Row</a:t>
            </a:r>
          </a:p>
          <a:p>
            <a:r>
              <a:rPr lang="en-US" sz="1600">
                <a:solidFill>
                  <a:schemeClr val="bg1"/>
                </a:solidFill>
              </a:rPr>
              <a:t>Tiffany Hauptman, Diane Murphy, Peggy Corrington</a:t>
            </a:r>
          </a:p>
          <a:p>
            <a:r>
              <a:rPr lang="en-US" sz="1600">
                <a:solidFill>
                  <a:schemeClr val="bg1"/>
                </a:solidFill>
              </a:rPr>
              <a:t>3</a:t>
            </a:r>
            <a:r>
              <a:rPr lang="en-US" sz="1600" baseline="30000">
                <a:solidFill>
                  <a:schemeClr val="bg1"/>
                </a:solidFill>
              </a:rPr>
              <a:t>rd</a:t>
            </a:r>
            <a:r>
              <a:rPr lang="en-US" sz="1600">
                <a:solidFill>
                  <a:schemeClr val="bg1"/>
                </a:solidFill>
              </a:rPr>
              <a:t> Row </a:t>
            </a:r>
          </a:p>
          <a:p>
            <a:r>
              <a:rPr lang="en-US" sz="1600">
                <a:solidFill>
                  <a:schemeClr val="bg1"/>
                </a:solidFill>
              </a:rPr>
              <a:t>Connie </a:t>
            </a:r>
            <a:r>
              <a:rPr lang="en-US" sz="1600" err="1">
                <a:solidFill>
                  <a:schemeClr val="bg1"/>
                </a:solidFill>
              </a:rPr>
              <a:t>Swartzendruber</a:t>
            </a:r>
            <a:r>
              <a:rPr lang="en-US" sz="1600">
                <a:solidFill>
                  <a:schemeClr val="bg1"/>
                </a:solidFill>
              </a:rPr>
              <a:t>, Shannon </a:t>
            </a:r>
            <a:r>
              <a:rPr lang="en-US" sz="1600" err="1">
                <a:solidFill>
                  <a:schemeClr val="bg1"/>
                </a:solidFill>
              </a:rPr>
              <a:t>Woods,Vicki</a:t>
            </a:r>
            <a:r>
              <a:rPr lang="en-US" sz="1600">
                <a:solidFill>
                  <a:schemeClr val="bg1"/>
                </a:solidFill>
              </a:rPr>
              <a:t> Woods, Ruth </a:t>
            </a:r>
            <a:r>
              <a:rPr lang="en-US" sz="1600" err="1">
                <a:solidFill>
                  <a:schemeClr val="bg1"/>
                </a:solidFill>
              </a:rPr>
              <a:t>Laachkman,Jim</a:t>
            </a:r>
            <a:r>
              <a:rPr lang="en-US" sz="1600">
                <a:solidFill>
                  <a:schemeClr val="bg1"/>
                </a:solidFill>
              </a:rPr>
              <a:t> Corrington</a:t>
            </a:r>
          </a:p>
          <a:p>
            <a:r>
              <a:rPr lang="en-US" sz="1600">
                <a:solidFill>
                  <a:schemeClr val="bg1"/>
                </a:solidFill>
              </a:rPr>
              <a:t>4</a:t>
            </a:r>
            <a:r>
              <a:rPr lang="en-US" sz="1600" baseline="30000">
                <a:solidFill>
                  <a:schemeClr val="bg1"/>
                </a:solidFill>
              </a:rPr>
              <a:t>th</a:t>
            </a:r>
            <a:r>
              <a:rPr lang="en-US" sz="1600">
                <a:solidFill>
                  <a:schemeClr val="bg1"/>
                </a:solidFill>
              </a:rPr>
              <a:t> Row </a:t>
            </a:r>
          </a:p>
          <a:p>
            <a:r>
              <a:rPr lang="en-US" sz="1600">
                <a:solidFill>
                  <a:schemeClr val="bg1"/>
                </a:solidFill>
              </a:rPr>
              <a:t>Robert </a:t>
            </a:r>
            <a:r>
              <a:rPr lang="en-US" sz="1600" err="1">
                <a:solidFill>
                  <a:schemeClr val="bg1"/>
                </a:solidFill>
              </a:rPr>
              <a:t>Swartzendruber</a:t>
            </a:r>
            <a:r>
              <a:rPr lang="en-US" sz="1600">
                <a:solidFill>
                  <a:schemeClr val="bg1"/>
                </a:solidFill>
              </a:rPr>
              <a:t>, and Darold </a:t>
            </a:r>
            <a:r>
              <a:rPr lang="en-US" sz="1600" err="1">
                <a:solidFill>
                  <a:schemeClr val="bg1"/>
                </a:solidFill>
              </a:rPr>
              <a:t>Laackman</a:t>
            </a:r>
            <a:endParaRPr lang="en-US" sz="1600">
              <a:solidFill>
                <a:schemeClr val="bg1"/>
              </a:solidFill>
            </a:endParaRPr>
          </a:p>
          <a:p>
            <a:endParaRPr lang="en-US">
              <a:solidFill>
                <a:schemeClr val="bg1"/>
              </a:solidFill>
            </a:endParaRPr>
          </a:p>
        </p:txBody>
      </p:sp>
      <p:sp>
        <p:nvSpPr>
          <p:cNvPr id="9" name="TextBox 8">
            <a:extLst>
              <a:ext uri="{FF2B5EF4-FFF2-40B4-BE49-F238E27FC236}">
                <a16:creationId xmlns:a16="http://schemas.microsoft.com/office/drawing/2014/main" id="{BD83D51E-2BA4-9942-92A6-59C1FF67A962}"/>
              </a:ext>
            </a:extLst>
          </p:cNvPr>
          <p:cNvSpPr txBox="1"/>
          <p:nvPr/>
        </p:nvSpPr>
        <p:spPr>
          <a:xfrm>
            <a:off x="9149814" y="640296"/>
            <a:ext cx="2496084" cy="584775"/>
          </a:xfrm>
          <a:prstGeom prst="rect">
            <a:avLst/>
          </a:prstGeom>
          <a:noFill/>
        </p:spPr>
        <p:txBody>
          <a:bodyPr wrap="square" rtlCol="0">
            <a:spAutoFit/>
          </a:bodyPr>
          <a:lstStyle/>
          <a:p>
            <a:r>
              <a:rPr lang="en-US" sz="3200">
                <a:solidFill>
                  <a:schemeClr val="bg1"/>
                </a:solidFill>
              </a:rPr>
              <a:t>The Gang </a:t>
            </a:r>
          </a:p>
        </p:txBody>
      </p:sp>
    </p:spTree>
    <p:extLst>
      <p:ext uri="{BB962C8B-B14F-4D97-AF65-F5344CB8AC3E}">
        <p14:creationId xmlns:p14="http://schemas.microsoft.com/office/powerpoint/2010/main" val="3656749831"/>
      </p:ext>
    </p:extLst>
  </p:cSld>
  <p:clrMapOvr>
    <a:masterClrMapping/>
  </p:clrMapOvr>
  <mc:AlternateContent xmlns:mc="http://schemas.openxmlformats.org/markup-compatibility/2006" xmlns:p14="http://schemas.microsoft.com/office/powerpoint/2010/main">
    <mc:Choice Requires="p14">
      <p:transition spd="slow" p14:dur="1250" advTm="7532">
        <p:fade/>
      </p:transition>
    </mc:Choice>
    <mc:Fallback xmlns="">
      <p:transition spd="slow" advTm="7532">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F48D7-212C-1240-8A62-40022CE1E06E}"/>
              </a:ext>
            </a:extLst>
          </p:cNvPr>
          <p:cNvSpPr>
            <a:spLocks noGrp="1"/>
          </p:cNvSpPr>
          <p:nvPr>
            <p:ph type="title"/>
          </p:nvPr>
        </p:nvSpPr>
        <p:spPr/>
        <p:txBody>
          <a:bodyPr/>
          <a:lstStyle/>
          <a:p>
            <a:r>
              <a:rPr lang="en-US"/>
              <a:t>Duncan Tavern Historic Center   Paris, KY  </a:t>
            </a:r>
          </a:p>
        </p:txBody>
      </p:sp>
      <p:sp>
        <p:nvSpPr>
          <p:cNvPr id="3" name="Content Placeholder 2">
            <a:extLst>
              <a:ext uri="{FF2B5EF4-FFF2-40B4-BE49-F238E27FC236}">
                <a16:creationId xmlns:a16="http://schemas.microsoft.com/office/drawing/2014/main" id="{C80BFEA2-4FE3-8C49-AB79-D5421FB5CA47}"/>
              </a:ext>
            </a:extLst>
          </p:cNvPr>
          <p:cNvSpPr>
            <a:spLocks noGrp="1"/>
          </p:cNvSpPr>
          <p:nvPr>
            <p:ph idx="1"/>
          </p:nvPr>
        </p:nvSpPr>
        <p:spPr/>
        <p:txBody>
          <a:bodyPr/>
          <a:lstStyle/>
          <a:p>
            <a:r>
              <a:rPr lang="en-US"/>
              <a:t>September 19,2021</a:t>
            </a:r>
          </a:p>
        </p:txBody>
      </p:sp>
      <p:pic>
        <p:nvPicPr>
          <p:cNvPr id="6" name="Picture 5">
            <a:extLst>
              <a:ext uri="{FF2B5EF4-FFF2-40B4-BE49-F238E27FC236}">
                <a16:creationId xmlns:a16="http://schemas.microsoft.com/office/drawing/2014/main" id="{DC9C22D6-9E49-3944-960B-B99F164BF487}"/>
              </a:ext>
            </a:extLst>
          </p:cNvPr>
          <p:cNvPicPr>
            <a:picLocks noChangeAspect="1"/>
          </p:cNvPicPr>
          <p:nvPr/>
        </p:nvPicPr>
        <p:blipFill rotWithShape="1">
          <a:blip r:embed="rId2"/>
          <a:srcRect b="42174"/>
          <a:stretch/>
        </p:blipFill>
        <p:spPr>
          <a:xfrm>
            <a:off x="5108713" y="2336873"/>
            <a:ext cx="5616437" cy="4330354"/>
          </a:xfrm>
          <a:prstGeom prst="rect">
            <a:avLst/>
          </a:prstGeom>
          <a:ln>
            <a:noFill/>
          </a:ln>
          <a:effectLst>
            <a:softEdge rad="112500"/>
          </a:effectLst>
        </p:spPr>
      </p:pic>
      <p:sp>
        <p:nvSpPr>
          <p:cNvPr id="4" name="TextBox 3">
            <a:extLst>
              <a:ext uri="{FF2B5EF4-FFF2-40B4-BE49-F238E27FC236}">
                <a16:creationId xmlns:a16="http://schemas.microsoft.com/office/drawing/2014/main" id="{C8A9456E-2478-F54A-82D3-18F2E063B824}"/>
              </a:ext>
            </a:extLst>
          </p:cNvPr>
          <p:cNvSpPr txBox="1"/>
          <p:nvPr/>
        </p:nvSpPr>
        <p:spPr>
          <a:xfrm>
            <a:off x="525294" y="3696511"/>
            <a:ext cx="3696511" cy="2308324"/>
          </a:xfrm>
          <a:prstGeom prst="rect">
            <a:avLst/>
          </a:prstGeom>
          <a:noFill/>
        </p:spPr>
        <p:txBody>
          <a:bodyPr wrap="square" rtlCol="0">
            <a:spAutoFit/>
          </a:bodyPr>
          <a:lstStyle/>
          <a:p>
            <a:pPr algn="ctr"/>
            <a:r>
              <a:rPr lang="en-US" sz="3600"/>
              <a:t>Home of the Kentucky State</a:t>
            </a:r>
          </a:p>
          <a:p>
            <a:pPr algn="ctr"/>
            <a:r>
              <a:rPr lang="en-US" sz="3600"/>
              <a:t>Daughters </a:t>
            </a:r>
          </a:p>
          <a:p>
            <a:pPr algn="ctr"/>
            <a:r>
              <a:rPr lang="en-US" sz="3600"/>
              <a:t>and C.A.R.</a:t>
            </a:r>
          </a:p>
        </p:txBody>
      </p:sp>
    </p:spTree>
    <p:extLst>
      <p:ext uri="{BB962C8B-B14F-4D97-AF65-F5344CB8AC3E}">
        <p14:creationId xmlns:p14="http://schemas.microsoft.com/office/powerpoint/2010/main" val="442447925"/>
      </p:ext>
    </p:extLst>
  </p:cSld>
  <p:clrMapOvr>
    <a:masterClrMapping/>
  </p:clrMapOvr>
  <mc:AlternateContent xmlns:mc="http://schemas.openxmlformats.org/markup-compatibility/2006" xmlns:p14="http://schemas.microsoft.com/office/powerpoint/2010/main">
    <mc:Choice Requires="p14">
      <p:transition spd="slow" p14:dur="1250" advTm="7700">
        <p:fade/>
      </p:transition>
    </mc:Choice>
    <mc:Fallback xmlns="">
      <p:transition spd="slow" advTm="77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5954E-BCD5-BA4C-A388-BC93FA2F5FA4}"/>
              </a:ext>
            </a:extLst>
          </p:cNvPr>
          <p:cNvPicPr>
            <a:picLocks noChangeAspect="1"/>
          </p:cNvPicPr>
          <p:nvPr/>
        </p:nvPicPr>
        <p:blipFill rotWithShape="1">
          <a:blip r:embed="rId2"/>
          <a:srcRect t="7826" b="22520"/>
          <a:stretch/>
        </p:blipFill>
        <p:spPr>
          <a:xfrm>
            <a:off x="1425017" y="109330"/>
            <a:ext cx="4159065" cy="3862595"/>
          </a:xfrm>
          <a:prstGeom prst="rect">
            <a:avLst/>
          </a:prstGeom>
          <a:ln>
            <a:noFill/>
          </a:ln>
          <a:effectLst>
            <a:softEdge rad="112500"/>
          </a:effectLst>
        </p:spPr>
      </p:pic>
      <p:pic>
        <p:nvPicPr>
          <p:cNvPr id="5" name="Picture 4">
            <a:extLst>
              <a:ext uri="{FF2B5EF4-FFF2-40B4-BE49-F238E27FC236}">
                <a16:creationId xmlns:a16="http://schemas.microsoft.com/office/drawing/2014/main" id="{5C149226-35F6-DD44-BB93-5E0AED130026}"/>
              </a:ext>
            </a:extLst>
          </p:cNvPr>
          <p:cNvPicPr>
            <a:picLocks noChangeAspect="1"/>
          </p:cNvPicPr>
          <p:nvPr/>
        </p:nvPicPr>
        <p:blipFill>
          <a:blip r:embed="rId3"/>
          <a:stretch>
            <a:fillRect/>
          </a:stretch>
        </p:blipFill>
        <p:spPr>
          <a:xfrm>
            <a:off x="224459" y="3390347"/>
            <a:ext cx="2518742" cy="3358323"/>
          </a:xfrm>
          <a:prstGeom prst="rect">
            <a:avLst/>
          </a:prstGeom>
          <a:ln>
            <a:noFill/>
          </a:ln>
          <a:effectLst>
            <a:softEdge rad="112500"/>
          </a:effectLst>
        </p:spPr>
      </p:pic>
      <p:pic>
        <p:nvPicPr>
          <p:cNvPr id="7" name="Picture 6">
            <a:extLst>
              <a:ext uri="{FF2B5EF4-FFF2-40B4-BE49-F238E27FC236}">
                <a16:creationId xmlns:a16="http://schemas.microsoft.com/office/drawing/2014/main" id="{578C6195-1247-A34B-98EF-09C7A6D7CCA2}"/>
              </a:ext>
            </a:extLst>
          </p:cNvPr>
          <p:cNvPicPr>
            <a:picLocks noChangeAspect="1"/>
          </p:cNvPicPr>
          <p:nvPr/>
        </p:nvPicPr>
        <p:blipFill>
          <a:blip r:embed="rId4"/>
          <a:stretch>
            <a:fillRect/>
          </a:stretch>
        </p:blipFill>
        <p:spPr>
          <a:xfrm>
            <a:off x="4915727" y="3020391"/>
            <a:ext cx="2714211" cy="3618948"/>
          </a:xfrm>
          <a:prstGeom prst="rect">
            <a:avLst/>
          </a:prstGeom>
          <a:ln>
            <a:noFill/>
          </a:ln>
          <a:effectLst>
            <a:softEdge rad="112500"/>
          </a:effectLst>
        </p:spPr>
      </p:pic>
      <p:pic>
        <p:nvPicPr>
          <p:cNvPr id="9" name="Picture 8">
            <a:extLst>
              <a:ext uri="{FF2B5EF4-FFF2-40B4-BE49-F238E27FC236}">
                <a16:creationId xmlns:a16="http://schemas.microsoft.com/office/drawing/2014/main" id="{1E46A555-D76B-D74D-82B9-B9EDC1B83B94}"/>
              </a:ext>
            </a:extLst>
          </p:cNvPr>
          <p:cNvPicPr>
            <a:picLocks noChangeAspect="1"/>
          </p:cNvPicPr>
          <p:nvPr/>
        </p:nvPicPr>
        <p:blipFill>
          <a:blip r:embed="rId5"/>
          <a:stretch>
            <a:fillRect/>
          </a:stretch>
        </p:blipFill>
        <p:spPr>
          <a:xfrm>
            <a:off x="7801388" y="785190"/>
            <a:ext cx="4390612" cy="5854149"/>
          </a:xfrm>
          <a:prstGeom prst="rect">
            <a:avLst/>
          </a:prstGeom>
          <a:ln>
            <a:noFill/>
          </a:ln>
          <a:effectLst>
            <a:softEdge rad="112500"/>
          </a:effectLst>
        </p:spPr>
      </p:pic>
      <p:sp>
        <p:nvSpPr>
          <p:cNvPr id="2" name="TextBox 1">
            <a:extLst>
              <a:ext uri="{FF2B5EF4-FFF2-40B4-BE49-F238E27FC236}">
                <a16:creationId xmlns:a16="http://schemas.microsoft.com/office/drawing/2014/main" id="{8AC37334-9683-C34F-9C77-6C0694320FC2}"/>
              </a:ext>
            </a:extLst>
          </p:cNvPr>
          <p:cNvSpPr txBox="1"/>
          <p:nvPr/>
        </p:nvSpPr>
        <p:spPr>
          <a:xfrm>
            <a:off x="5817345" y="1010863"/>
            <a:ext cx="1581150" cy="461665"/>
          </a:xfrm>
          <a:prstGeom prst="rect">
            <a:avLst/>
          </a:prstGeom>
          <a:noFill/>
        </p:spPr>
        <p:txBody>
          <a:bodyPr wrap="square" rtlCol="0">
            <a:spAutoFit/>
          </a:bodyPr>
          <a:lstStyle/>
          <a:p>
            <a:r>
              <a:rPr lang="en-US" sz="2400">
                <a:solidFill>
                  <a:schemeClr val="bg1"/>
                </a:solidFill>
              </a:rPr>
              <a:t>Bedrooms</a:t>
            </a:r>
          </a:p>
        </p:txBody>
      </p:sp>
    </p:spTree>
    <p:extLst>
      <p:ext uri="{BB962C8B-B14F-4D97-AF65-F5344CB8AC3E}">
        <p14:creationId xmlns:p14="http://schemas.microsoft.com/office/powerpoint/2010/main" val="1452160557"/>
      </p:ext>
    </p:extLst>
  </p:cSld>
  <p:clrMapOvr>
    <a:masterClrMapping/>
  </p:clrMapOvr>
  <mc:AlternateContent xmlns:mc="http://schemas.openxmlformats.org/markup-compatibility/2006" xmlns:p14="http://schemas.microsoft.com/office/powerpoint/2010/main">
    <mc:Choice Requires="p14">
      <p:transition spd="slow" p14:dur="1250" advTm="7304">
        <p:fade/>
      </p:transition>
    </mc:Choice>
    <mc:Fallback xmlns="">
      <p:transition spd="slow" advTm="7304">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C322E-B5E7-DB44-974B-E9AA2057B62A}"/>
              </a:ext>
            </a:extLst>
          </p:cNvPr>
          <p:cNvPicPr>
            <a:picLocks noChangeAspect="1"/>
          </p:cNvPicPr>
          <p:nvPr/>
        </p:nvPicPr>
        <p:blipFill>
          <a:blip r:embed="rId2"/>
          <a:stretch>
            <a:fillRect/>
          </a:stretch>
        </p:blipFill>
        <p:spPr>
          <a:xfrm>
            <a:off x="6982239" y="0"/>
            <a:ext cx="5143500" cy="6858000"/>
          </a:xfrm>
          <a:prstGeom prst="rect">
            <a:avLst/>
          </a:prstGeom>
          <a:ln>
            <a:noFill/>
          </a:ln>
          <a:effectLst>
            <a:softEdge rad="112500"/>
          </a:effectLst>
        </p:spPr>
      </p:pic>
      <p:pic>
        <p:nvPicPr>
          <p:cNvPr id="5" name="Picture 4">
            <a:extLst>
              <a:ext uri="{FF2B5EF4-FFF2-40B4-BE49-F238E27FC236}">
                <a16:creationId xmlns:a16="http://schemas.microsoft.com/office/drawing/2014/main" id="{414F22C2-2C75-FB4D-9B57-6B6CCC7B7B7C}"/>
              </a:ext>
            </a:extLst>
          </p:cNvPr>
          <p:cNvPicPr>
            <a:picLocks noChangeAspect="1"/>
          </p:cNvPicPr>
          <p:nvPr/>
        </p:nvPicPr>
        <p:blipFill rotWithShape="1">
          <a:blip r:embed="rId3"/>
          <a:srcRect t="24927" b="14493"/>
          <a:stretch/>
        </p:blipFill>
        <p:spPr>
          <a:xfrm>
            <a:off x="2735747" y="118066"/>
            <a:ext cx="4099063" cy="3310934"/>
          </a:xfrm>
          <a:prstGeom prst="rect">
            <a:avLst/>
          </a:prstGeom>
          <a:ln>
            <a:noFill/>
          </a:ln>
          <a:effectLst>
            <a:softEdge rad="112500"/>
          </a:effectLst>
        </p:spPr>
      </p:pic>
      <p:pic>
        <p:nvPicPr>
          <p:cNvPr id="7" name="Picture 6">
            <a:extLst>
              <a:ext uri="{FF2B5EF4-FFF2-40B4-BE49-F238E27FC236}">
                <a16:creationId xmlns:a16="http://schemas.microsoft.com/office/drawing/2014/main" id="{7E980E76-D1F0-174E-960B-202C7BEDB025}"/>
              </a:ext>
            </a:extLst>
          </p:cNvPr>
          <p:cNvPicPr>
            <a:picLocks noChangeAspect="1"/>
          </p:cNvPicPr>
          <p:nvPr/>
        </p:nvPicPr>
        <p:blipFill rotWithShape="1">
          <a:blip r:embed="rId4"/>
          <a:srcRect l="-3366" t="4697" r="14203" b="12754"/>
          <a:stretch/>
        </p:blipFill>
        <p:spPr>
          <a:xfrm>
            <a:off x="-48038" y="1998969"/>
            <a:ext cx="3771655" cy="4740965"/>
          </a:xfrm>
          <a:prstGeom prst="rect">
            <a:avLst/>
          </a:prstGeom>
          <a:ln>
            <a:noFill/>
          </a:ln>
          <a:effectLst>
            <a:softEdge rad="112500"/>
          </a:effectLst>
        </p:spPr>
      </p:pic>
      <p:sp>
        <p:nvSpPr>
          <p:cNvPr id="2" name="TextBox 1">
            <a:extLst>
              <a:ext uri="{FF2B5EF4-FFF2-40B4-BE49-F238E27FC236}">
                <a16:creationId xmlns:a16="http://schemas.microsoft.com/office/drawing/2014/main" id="{107BD908-2C1C-7747-9288-50D8BDD5EAF9}"/>
              </a:ext>
            </a:extLst>
          </p:cNvPr>
          <p:cNvSpPr txBox="1"/>
          <p:nvPr/>
        </p:nvSpPr>
        <p:spPr>
          <a:xfrm>
            <a:off x="3600450" y="3514724"/>
            <a:ext cx="3381789" cy="1938992"/>
          </a:xfrm>
          <a:prstGeom prst="rect">
            <a:avLst/>
          </a:prstGeom>
          <a:noFill/>
        </p:spPr>
        <p:txBody>
          <a:bodyPr wrap="square" rtlCol="0">
            <a:spAutoFit/>
          </a:bodyPr>
          <a:lstStyle/>
          <a:p>
            <a:pPr algn="ctr"/>
            <a:r>
              <a:rPr lang="en-US" sz="2400" dirty="0">
                <a:solidFill>
                  <a:schemeClr val="bg1"/>
                </a:solidFill>
              </a:rPr>
              <a:t>Furnishings</a:t>
            </a:r>
          </a:p>
          <a:p>
            <a:r>
              <a:rPr lang="en-US" sz="2400" dirty="0">
                <a:solidFill>
                  <a:schemeClr val="bg1"/>
                </a:solidFill>
              </a:rPr>
              <a:t>Piano</a:t>
            </a:r>
          </a:p>
          <a:p>
            <a:r>
              <a:rPr lang="en-US" sz="2400" dirty="0">
                <a:solidFill>
                  <a:schemeClr val="bg1"/>
                </a:solidFill>
              </a:rPr>
              <a:t>Bench for Mom &amp; Baby</a:t>
            </a:r>
          </a:p>
          <a:p>
            <a:r>
              <a:rPr lang="en-US" sz="2400" dirty="0">
                <a:solidFill>
                  <a:schemeClr val="bg1"/>
                </a:solidFill>
              </a:rPr>
              <a:t>Dining Room Table </a:t>
            </a:r>
          </a:p>
          <a:p>
            <a:r>
              <a:rPr lang="en-US" sz="2400" dirty="0">
                <a:solidFill>
                  <a:schemeClr val="bg1"/>
                </a:solidFill>
              </a:rPr>
              <a:t>  that seats 24</a:t>
            </a:r>
          </a:p>
        </p:txBody>
      </p:sp>
    </p:spTree>
    <p:extLst>
      <p:ext uri="{BB962C8B-B14F-4D97-AF65-F5344CB8AC3E}">
        <p14:creationId xmlns:p14="http://schemas.microsoft.com/office/powerpoint/2010/main" val="600368996"/>
      </p:ext>
    </p:extLst>
  </p:cSld>
  <p:clrMapOvr>
    <a:masterClrMapping/>
  </p:clrMapOvr>
  <mc:AlternateContent xmlns:mc="http://schemas.openxmlformats.org/markup-compatibility/2006" xmlns:p14="http://schemas.microsoft.com/office/powerpoint/2010/main">
    <mc:Choice Requires="p14">
      <p:transition spd="slow" p14:dur="1250" advTm="11682">
        <p:fade/>
      </p:transition>
    </mc:Choice>
    <mc:Fallback xmlns="">
      <p:transition spd="slow" advTm="1168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655EA-ECF1-724B-825B-CD2F52825E42}"/>
              </a:ext>
            </a:extLst>
          </p:cNvPr>
          <p:cNvPicPr>
            <a:picLocks noChangeAspect="1"/>
          </p:cNvPicPr>
          <p:nvPr/>
        </p:nvPicPr>
        <p:blipFill rotWithShape="1">
          <a:blip r:embed="rId2"/>
          <a:srcRect l="34090"/>
          <a:stretch/>
        </p:blipFill>
        <p:spPr>
          <a:xfrm>
            <a:off x="8280521" y="0"/>
            <a:ext cx="2796604" cy="5657436"/>
          </a:xfrm>
          <a:prstGeom prst="rect">
            <a:avLst/>
          </a:prstGeom>
          <a:ln>
            <a:noFill/>
          </a:ln>
          <a:effectLst>
            <a:softEdge rad="112500"/>
          </a:effectLst>
        </p:spPr>
      </p:pic>
      <p:pic>
        <p:nvPicPr>
          <p:cNvPr id="7" name="Picture 6">
            <a:extLst>
              <a:ext uri="{FF2B5EF4-FFF2-40B4-BE49-F238E27FC236}">
                <a16:creationId xmlns:a16="http://schemas.microsoft.com/office/drawing/2014/main" id="{39A87321-4640-304D-A35E-380C1FDA9591}"/>
              </a:ext>
            </a:extLst>
          </p:cNvPr>
          <p:cNvPicPr>
            <a:picLocks noChangeAspect="1"/>
          </p:cNvPicPr>
          <p:nvPr/>
        </p:nvPicPr>
        <p:blipFill>
          <a:blip r:embed="rId3"/>
          <a:stretch>
            <a:fillRect/>
          </a:stretch>
        </p:blipFill>
        <p:spPr>
          <a:xfrm>
            <a:off x="3582228" y="149087"/>
            <a:ext cx="4123497" cy="5497996"/>
          </a:xfrm>
          <a:prstGeom prst="rect">
            <a:avLst/>
          </a:prstGeom>
          <a:ln>
            <a:noFill/>
          </a:ln>
          <a:effectLst>
            <a:softEdge rad="112500"/>
          </a:effectLst>
        </p:spPr>
      </p:pic>
      <p:pic>
        <p:nvPicPr>
          <p:cNvPr id="9" name="Picture 8">
            <a:extLst>
              <a:ext uri="{FF2B5EF4-FFF2-40B4-BE49-F238E27FC236}">
                <a16:creationId xmlns:a16="http://schemas.microsoft.com/office/drawing/2014/main" id="{3826B60E-FCE7-5141-B0C4-B065A407F769}"/>
              </a:ext>
            </a:extLst>
          </p:cNvPr>
          <p:cNvPicPr>
            <a:picLocks noChangeAspect="1"/>
          </p:cNvPicPr>
          <p:nvPr/>
        </p:nvPicPr>
        <p:blipFill>
          <a:blip r:embed="rId4"/>
          <a:stretch>
            <a:fillRect/>
          </a:stretch>
        </p:blipFill>
        <p:spPr>
          <a:xfrm>
            <a:off x="187187" y="149086"/>
            <a:ext cx="3318013" cy="4424017"/>
          </a:xfrm>
          <a:prstGeom prst="rect">
            <a:avLst/>
          </a:prstGeom>
          <a:ln>
            <a:noFill/>
          </a:ln>
          <a:effectLst>
            <a:softEdge rad="112500"/>
          </a:effectLst>
        </p:spPr>
      </p:pic>
      <p:sp>
        <p:nvSpPr>
          <p:cNvPr id="2" name="TextBox 1">
            <a:extLst>
              <a:ext uri="{FF2B5EF4-FFF2-40B4-BE49-F238E27FC236}">
                <a16:creationId xmlns:a16="http://schemas.microsoft.com/office/drawing/2014/main" id="{8CDFFF09-E83D-3840-AEF0-8586DC08538C}"/>
              </a:ext>
            </a:extLst>
          </p:cNvPr>
          <p:cNvSpPr txBox="1"/>
          <p:nvPr/>
        </p:nvSpPr>
        <p:spPr>
          <a:xfrm>
            <a:off x="361951" y="5791200"/>
            <a:ext cx="10715174" cy="830997"/>
          </a:xfrm>
          <a:prstGeom prst="rect">
            <a:avLst/>
          </a:prstGeom>
          <a:noFill/>
        </p:spPr>
        <p:txBody>
          <a:bodyPr wrap="square" rtlCol="0">
            <a:spAutoFit/>
          </a:bodyPr>
          <a:lstStyle/>
          <a:p>
            <a:pPr algn="ctr"/>
            <a:r>
              <a:rPr lang="en-US" sz="2400">
                <a:solidFill>
                  <a:schemeClr val="bg1"/>
                </a:solidFill>
              </a:rPr>
              <a:t>Kentucky CAR Society cleaned, restored and furnished the lower level</a:t>
            </a:r>
          </a:p>
          <a:p>
            <a:pPr algn="ctr"/>
            <a:r>
              <a:rPr lang="en-US" sz="2400">
                <a:solidFill>
                  <a:schemeClr val="bg1"/>
                </a:solidFill>
              </a:rPr>
              <a:t>Note the logs used in the  ceiling</a:t>
            </a:r>
          </a:p>
        </p:txBody>
      </p:sp>
    </p:spTree>
    <p:extLst>
      <p:ext uri="{BB962C8B-B14F-4D97-AF65-F5344CB8AC3E}">
        <p14:creationId xmlns:p14="http://schemas.microsoft.com/office/powerpoint/2010/main" val="936915756"/>
      </p:ext>
    </p:extLst>
  </p:cSld>
  <p:clrMapOvr>
    <a:masterClrMapping/>
  </p:clrMapOvr>
  <mc:AlternateContent xmlns:mc="http://schemas.openxmlformats.org/markup-compatibility/2006" xmlns:p14="http://schemas.microsoft.com/office/powerpoint/2010/main">
    <mc:Choice Requires="p14">
      <p:transition spd="slow" p14:dur="1250" advTm="12257">
        <p:fade/>
      </p:transition>
    </mc:Choice>
    <mc:Fallback xmlns="">
      <p:transition spd="slow" advTm="1225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3EEC7-3AB1-4446-9BD5-66779D7C8779}"/>
              </a:ext>
            </a:extLst>
          </p:cNvPr>
          <p:cNvPicPr>
            <a:picLocks noChangeAspect="1"/>
          </p:cNvPicPr>
          <p:nvPr/>
        </p:nvPicPr>
        <p:blipFill>
          <a:blip r:embed="rId2"/>
          <a:stretch>
            <a:fillRect/>
          </a:stretch>
        </p:blipFill>
        <p:spPr>
          <a:xfrm>
            <a:off x="2911337" y="314324"/>
            <a:ext cx="4803913" cy="6405217"/>
          </a:xfrm>
          <a:prstGeom prst="rect">
            <a:avLst/>
          </a:prstGeom>
          <a:ln>
            <a:noFill/>
          </a:ln>
          <a:effectLst>
            <a:softEdge rad="112500"/>
          </a:effectLst>
        </p:spPr>
      </p:pic>
    </p:spTree>
    <p:extLst>
      <p:ext uri="{BB962C8B-B14F-4D97-AF65-F5344CB8AC3E}">
        <p14:creationId xmlns:p14="http://schemas.microsoft.com/office/powerpoint/2010/main" val="2671776079"/>
      </p:ext>
    </p:extLst>
  </p:cSld>
  <p:clrMapOvr>
    <a:masterClrMapping/>
  </p:clrMapOvr>
  <mc:AlternateContent xmlns:mc="http://schemas.openxmlformats.org/markup-compatibility/2006" xmlns:p14="http://schemas.microsoft.com/office/powerpoint/2010/main">
    <mc:Choice Requires="p14">
      <p:transition spd="slow" p14:dur="1250" advTm="8022">
        <p:fade/>
      </p:transition>
    </mc:Choice>
    <mc:Fallback xmlns="">
      <p:transition spd="slow" advTm="8022">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4954-3314-9842-AA7F-C608E1C5D77C}"/>
              </a:ext>
            </a:extLst>
          </p:cNvPr>
          <p:cNvSpPr>
            <a:spLocks noGrp="1"/>
          </p:cNvSpPr>
          <p:nvPr>
            <p:ph type="title"/>
          </p:nvPr>
        </p:nvSpPr>
        <p:spPr/>
        <p:txBody>
          <a:bodyPr/>
          <a:lstStyle/>
          <a:p>
            <a:r>
              <a:rPr lang="en-US"/>
              <a:t>Hindman Settlement School.    Hindman, KY</a:t>
            </a:r>
          </a:p>
        </p:txBody>
      </p:sp>
      <p:sp>
        <p:nvSpPr>
          <p:cNvPr id="3" name="Content Placeholder 2">
            <a:extLst>
              <a:ext uri="{FF2B5EF4-FFF2-40B4-BE49-F238E27FC236}">
                <a16:creationId xmlns:a16="http://schemas.microsoft.com/office/drawing/2014/main" id="{DCD333EC-5E2A-0644-BD3D-7FB9BC6E2557}"/>
              </a:ext>
            </a:extLst>
          </p:cNvPr>
          <p:cNvSpPr>
            <a:spLocks noGrp="1"/>
          </p:cNvSpPr>
          <p:nvPr>
            <p:ph idx="1"/>
          </p:nvPr>
        </p:nvSpPr>
        <p:spPr/>
        <p:txBody>
          <a:bodyPr/>
          <a:lstStyle/>
          <a:p>
            <a:r>
              <a:rPr lang="en-US"/>
              <a:t>September 20,2021</a:t>
            </a:r>
          </a:p>
        </p:txBody>
      </p:sp>
      <p:pic>
        <p:nvPicPr>
          <p:cNvPr id="5" name="Picture 4">
            <a:extLst>
              <a:ext uri="{FF2B5EF4-FFF2-40B4-BE49-F238E27FC236}">
                <a16:creationId xmlns:a16="http://schemas.microsoft.com/office/drawing/2014/main" id="{C5F1E6E1-CBB7-EA4E-8478-BBB16A107537}"/>
              </a:ext>
            </a:extLst>
          </p:cNvPr>
          <p:cNvPicPr>
            <a:picLocks noChangeAspect="1"/>
          </p:cNvPicPr>
          <p:nvPr/>
        </p:nvPicPr>
        <p:blipFill rotWithShape="1">
          <a:blip r:embed="rId2"/>
          <a:srcRect t="-1739" b="57101"/>
          <a:stretch/>
        </p:blipFill>
        <p:spPr>
          <a:xfrm>
            <a:off x="4273826" y="2336873"/>
            <a:ext cx="6600411" cy="3928361"/>
          </a:xfrm>
          <a:prstGeom prst="rect">
            <a:avLst/>
          </a:prstGeom>
        </p:spPr>
      </p:pic>
    </p:spTree>
    <p:extLst>
      <p:ext uri="{BB962C8B-B14F-4D97-AF65-F5344CB8AC3E}">
        <p14:creationId xmlns:p14="http://schemas.microsoft.com/office/powerpoint/2010/main" val="959978978"/>
      </p:ext>
    </p:extLst>
  </p:cSld>
  <p:clrMapOvr>
    <a:masterClrMapping/>
  </p:clrMapOvr>
  <mc:AlternateContent xmlns:mc="http://schemas.openxmlformats.org/markup-compatibility/2006" xmlns:p14="http://schemas.microsoft.com/office/powerpoint/2010/main">
    <mc:Choice Requires="p14">
      <p:transition spd="slow" p14:dur="1250" advTm="3503">
        <p:fade/>
      </p:transition>
    </mc:Choice>
    <mc:Fallback xmlns="">
      <p:transition spd="slow" advTm="3503">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93131-AF8D-A04F-B38D-9A5D33F499F6}"/>
              </a:ext>
            </a:extLst>
          </p:cNvPr>
          <p:cNvPicPr>
            <a:picLocks noChangeAspect="1"/>
          </p:cNvPicPr>
          <p:nvPr/>
        </p:nvPicPr>
        <p:blipFill rotWithShape="1">
          <a:blip r:embed="rId2"/>
          <a:srcRect l="25038" r="11033" b="34203"/>
          <a:stretch/>
        </p:blipFill>
        <p:spPr>
          <a:xfrm>
            <a:off x="208721" y="89452"/>
            <a:ext cx="4722445" cy="6679096"/>
          </a:xfrm>
          <a:prstGeom prst="rect">
            <a:avLst/>
          </a:prstGeom>
          <a:ln>
            <a:noFill/>
          </a:ln>
          <a:effectLst>
            <a:softEdge rad="112500"/>
          </a:effectLst>
        </p:spPr>
      </p:pic>
      <p:sp>
        <p:nvSpPr>
          <p:cNvPr id="4" name="TextBox 3">
            <a:extLst>
              <a:ext uri="{FF2B5EF4-FFF2-40B4-BE49-F238E27FC236}">
                <a16:creationId xmlns:a16="http://schemas.microsoft.com/office/drawing/2014/main" id="{BFFBC6D1-F711-D740-A369-1BD43B98051D}"/>
              </a:ext>
            </a:extLst>
          </p:cNvPr>
          <p:cNvSpPr txBox="1"/>
          <p:nvPr/>
        </p:nvSpPr>
        <p:spPr>
          <a:xfrm>
            <a:off x="5188226" y="1053548"/>
            <a:ext cx="6370983" cy="3754874"/>
          </a:xfrm>
          <a:prstGeom prst="rect">
            <a:avLst/>
          </a:prstGeom>
          <a:gradFill>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p:spPr>
        <p:txBody>
          <a:bodyPr wrap="square" rtlCol="0">
            <a:spAutoFit/>
          </a:bodyPr>
          <a:lstStyle/>
          <a:p>
            <a:r>
              <a:rPr lang="en-US" sz="4000"/>
              <a:t>       Hindman Today</a:t>
            </a:r>
          </a:p>
          <a:p>
            <a:endParaRPr lang="en-US"/>
          </a:p>
          <a:p>
            <a:pPr marL="457200" indent="-457200">
              <a:buFont typeface="Wingdings" pitchFamily="2" charset="2"/>
              <a:buChar char="§"/>
            </a:pPr>
            <a:r>
              <a:rPr lang="en-US" sz="3000"/>
              <a:t>Dyslexia Intervention Services</a:t>
            </a:r>
          </a:p>
          <a:p>
            <a:pPr marL="457200" indent="-457200">
              <a:buFont typeface="Wingdings" pitchFamily="2" charset="2"/>
              <a:buChar char="§"/>
            </a:pPr>
            <a:r>
              <a:rPr lang="en-US" sz="3000"/>
              <a:t>Cultural Heritage Programs</a:t>
            </a:r>
          </a:p>
          <a:p>
            <a:pPr marL="457200" indent="-457200">
              <a:buFont typeface="Wingdings" pitchFamily="2" charset="2"/>
              <a:buChar char="§"/>
            </a:pPr>
            <a:r>
              <a:rPr lang="en-US" sz="3000"/>
              <a:t>Folk Arts </a:t>
            </a:r>
            <a:r>
              <a:rPr lang="en-US" sz="3000" err="1"/>
              <a:t>Educationn</a:t>
            </a:r>
            <a:r>
              <a:rPr lang="en-US" sz="3000"/>
              <a:t> Programs</a:t>
            </a:r>
          </a:p>
          <a:p>
            <a:pPr marL="457200" indent="-457200">
              <a:buFont typeface="Wingdings" pitchFamily="2" charset="2"/>
              <a:buChar char="§"/>
            </a:pPr>
            <a:r>
              <a:rPr lang="en-US" sz="3000"/>
              <a:t>Foodways Initiatives</a:t>
            </a:r>
          </a:p>
          <a:p>
            <a:pPr marL="457200" indent="-457200">
              <a:buFont typeface="Wingdings" pitchFamily="2" charset="2"/>
              <a:buChar char="§"/>
            </a:pPr>
            <a:r>
              <a:rPr lang="en-US" sz="3000"/>
              <a:t>Community Service Programs </a:t>
            </a:r>
          </a:p>
          <a:p>
            <a:endParaRPr lang="en-US" sz="3000"/>
          </a:p>
        </p:txBody>
      </p:sp>
    </p:spTree>
    <p:extLst>
      <p:ext uri="{BB962C8B-B14F-4D97-AF65-F5344CB8AC3E}">
        <p14:creationId xmlns:p14="http://schemas.microsoft.com/office/powerpoint/2010/main" val="116601771"/>
      </p:ext>
    </p:extLst>
  </p:cSld>
  <p:clrMapOvr>
    <a:masterClrMapping/>
  </p:clrMapOvr>
  <mc:AlternateContent xmlns:mc="http://schemas.openxmlformats.org/markup-compatibility/2006" xmlns:p14="http://schemas.microsoft.com/office/powerpoint/2010/main">
    <mc:Choice Requires="p14">
      <p:transition spd="slow" p14:dur="1250" advTm="7444">
        <p:fade/>
      </p:transition>
    </mc:Choice>
    <mc:Fallback xmlns="">
      <p:transition spd="slow" advTm="744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F0D861-1466-9447-B716-8CCE992FE07B}"/>
              </a:ext>
            </a:extLst>
          </p:cNvPr>
          <p:cNvPicPr>
            <a:picLocks noChangeAspect="1"/>
          </p:cNvPicPr>
          <p:nvPr/>
        </p:nvPicPr>
        <p:blipFill>
          <a:blip r:embed="rId2"/>
          <a:stretch>
            <a:fillRect/>
          </a:stretch>
        </p:blipFill>
        <p:spPr>
          <a:xfrm>
            <a:off x="327759" y="574964"/>
            <a:ext cx="5389253" cy="5708071"/>
          </a:xfrm>
          <a:prstGeom prst="rect">
            <a:avLst/>
          </a:prstGeom>
        </p:spPr>
      </p:pic>
      <p:sp>
        <p:nvSpPr>
          <p:cNvPr id="4" name="TextBox 3">
            <a:extLst>
              <a:ext uri="{FF2B5EF4-FFF2-40B4-BE49-F238E27FC236}">
                <a16:creationId xmlns:a16="http://schemas.microsoft.com/office/drawing/2014/main" id="{C3D7D255-D275-6448-A776-379B60886055}"/>
              </a:ext>
            </a:extLst>
          </p:cNvPr>
          <p:cNvSpPr txBox="1"/>
          <p:nvPr/>
        </p:nvSpPr>
        <p:spPr>
          <a:xfrm>
            <a:off x="5994400" y="1995055"/>
            <a:ext cx="6132945" cy="3539430"/>
          </a:xfrm>
          <a:prstGeom prst="rect">
            <a:avLst/>
          </a:prstGeom>
          <a:noFill/>
        </p:spPr>
        <p:txBody>
          <a:bodyPr wrap="square" rtlCol="0">
            <a:spAutoFit/>
          </a:bodyPr>
          <a:lstStyle/>
          <a:p>
            <a:r>
              <a:rPr lang="en-US" sz="3200" dirty="0"/>
              <a:t>Iowa DAR Schools Bus Trip  2021</a:t>
            </a:r>
          </a:p>
          <a:p>
            <a:pPr marL="285750" indent="-285750">
              <a:buFont typeface="Arial" panose="020B0604020202020204" pitchFamily="34" charset="0"/>
              <a:buChar char="•"/>
            </a:pPr>
            <a:r>
              <a:rPr lang="en-US" sz="2400" dirty="0"/>
              <a:t>Nine Days</a:t>
            </a:r>
          </a:p>
          <a:p>
            <a:pPr marL="285750" indent="-285750">
              <a:buFont typeface="Arial" panose="020B0604020202020204" pitchFamily="34" charset="0"/>
              <a:buChar char="•"/>
            </a:pPr>
            <a:r>
              <a:rPr lang="en-US" sz="2400" dirty="0"/>
              <a:t>4 of 5 DAR Schools </a:t>
            </a:r>
          </a:p>
          <a:p>
            <a:pPr marL="285750" indent="-285750">
              <a:buFont typeface="Arial" panose="020B0604020202020204" pitchFamily="34" charset="0"/>
              <a:buChar char="•"/>
            </a:pPr>
            <a:r>
              <a:rPr lang="en-US" sz="2400" dirty="0"/>
              <a:t>States included IA,IL,IN,OH, KY, NC, TN, Al and GA</a:t>
            </a:r>
          </a:p>
          <a:p>
            <a:pPr marL="285750" indent="-285750">
              <a:buFont typeface="Arial" panose="020B0604020202020204" pitchFamily="34" charset="0"/>
              <a:buChar char="•"/>
            </a:pPr>
            <a:r>
              <a:rPr lang="en-US" sz="2400" dirty="0"/>
              <a:t>11 DAR Members</a:t>
            </a:r>
          </a:p>
          <a:p>
            <a:pPr marL="285750" indent="-285750">
              <a:buFont typeface="Arial" panose="020B0604020202020204" pitchFamily="34" charset="0"/>
              <a:buChar char="•"/>
            </a:pPr>
            <a:r>
              <a:rPr lang="en-US" sz="2400" dirty="0"/>
              <a:t>3 HODARS</a:t>
            </a:r>
          </a:p>
          <a:p>
            <a:pPr marL="285750" indent="-285750">
              <a:buFont typeface="Arial" panose="020B0604020202020204" pitchFamily="34" charset="0"/>
              <a:buChar char="•"/>
            </a:pPr>
            <a:r>
              <a:rPr lang="en-US" sz="2400" dirty="0"/>
              <a:t>1 Crazy Bus Driver (Tom) </a:t>
            </a:r>
          </a:p>
          <a:p>
            <a:pPr marL="285750" indent="-285750">
              <a:buFont typeface="Arial" panose="020B0604020202020204" pitchFamily="34" charset="0"/>
              <a:buChar char="•"/>
            </a:pPr>
            <a:r>
              <a:rPr lang="en-US" sz="2400" dirty="0"/>
              <a:t>Stops in Paris and London w/o passports</a:t>
            </a:r>
          </a:p>
        </p:txBody>
      </p:sp>
    </p:spTree>
    <p:extLst>
      <p:ext uri="{BB962C8B-B14F-4D97-AF65-F5344CB8AC3E}">
        <p14:creationId xmlns:p14="http://schemas.microsoft.com/office/powerpoint/2010/main" val="821437277"/>
      </p:ext>
    </p:extLst>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730F35-7023-BB48-B8A0-02A8E1D71A25}"/>
              </a:ext>
            </a:extLst>
          </p:cNvPr>
          <p:cNvPicPr>
            <a:picLocks noChangeAspect="1"/>
          </p:cNvPicPr>
          <p:nvPr/>
        </p:nvPicPr>
        <p:blipFill rotWithShape="1">
          <a:blip r:embed="rId2"/>
          <a:srcRect r="5040" b="44638"/>
          <a:stretch/>
        </p:blipFill>
        <p:spPr>
          <a:xfrm>
            <a:off x="472937" y="11955"/>
            <a:ext cx="4594363" cy="3571403"/>
          </a:xfrm>
          <a:prstGeom prst="rect">
            <a:avLst/>
          </a:prstGeom>
          <a:ln>
            <a:noFill/>
          </a:ln>
          <a:effectLst>
            <a:softEdge rad="112500"/>
          </a:effectLst>
        </p:spPr>
      </p:pic>
      <p:pic>
        <p:nvPicPr>
          <p:cNvPr id="17" name="Picture 16">
            <a:extLst>
              <a:ext uri="{FF2B5EF4-FFF2-40B4-BE49-F238E27FC236}">
                <a16:creationId xmlns:a16="http://schemas.microsoft.com/office/drawing/2014/main" id="{CE43C673-30F7-8046-8506-3B4E7FFBBAC4}"/>
              </a:ext>
            </a:extLst>
          </p:cNvPr>
          <p:cNvPicPr>
            <a:picLocks noChangeAspect="1"/>
          </p:cNvPicPr>
          <p:nvPr/>
        </p:nvPicPr>
        <p:blipFill rotWithShape="1">
          <a:blip r:embed="rId3"/>
          <a:srcRect t="22174" b="39275"/>
          <a:stretch/>
        </p:blipFill>
        <p:spPr>
          <a:xfrm>
            <a:off x="425637" y="3583358"/>
            <a:ext cx="6083115" cy="3126780"/>
          </a:xfrm>
          <a:prstGeom prst="rect">
            <a:avLst/>
          </a:prstGeom>
          <a:ln>
            <a:noFill/>
          </a:ln>
          <a:effectLst>
            <a:softEdge rad="112500"/>
          </a:effectLst>
        </p:spPr>
      </p:pic>
      <p:pic>
        <p:nvPicPr>
          <p:cNvPr id="15" name="Picture 14">
            <a:extLst>
              <a:ext uri="{FF2B5EF4-FFF2-40B4-BE49-F238E27FC236}">
                <a16:creationId xmlns:a16="http://schemas.microsoft.com/office/drawing/2014/main" id="{C37055D9-1784-A146-9DE2-4E2A727C2AA3}"/>
              </a:ext>
            </a:extLst>
          </p:cNvPr>
          <p:cNvPicPr>
            <a:picLocks noChangeAspect="1"/>
          </p:cNvPicPr>
          <p:nvPr/>
        </p:nvPicPr>
        <p:blipFill>
          <a:blip r:embed="rId4"/>
          <a:stretch>
            <a:fillRect/>
          </a:stretch>
        </p:blipFill>
        <p:spPr>
          <a:xfrm>
            <a:off x="6508752" y="123824"/>
            <a:ext cx="3190460" cy="4253947"/>
          </a:xfrm>
          <a:prstGeom prst="rect">
            <a:avLst/>
          </a:prstGeom>
          <a:ln>
            <a:noFill/>
          </a:ln>
          <a:effectLst>
            <a:softEdge rad="112500"/>
          </a:effectLst>
        </p:spPr>
      </p:pic>
      <p:pic>
        <p:nvPicPr>
          <p:cNvPr id="11" name="Picture 10">
            <a:extLst>
              <a:ext uri="{FF2B5EF4-FFF2-40B4-BE49-F238E27FC236}">
                <a16:creationId xmlns:a16="http://schemas.microsoft.com/office/drawing/2014/main" id="{E61676ED-2C2F-B545-A167-55951FB73DBE}"/>
              </a:ext>
            </a:extLst>
          </p:cNvPr>
          <p:cNvPicPr>
            <a:picLocks noChangeAspect="1"/>
          </p:cNvPicPr>
          <p:nvPr/>
        </p:nvPicPr>
        <p:blipFill>
          <a:blip r:embed="rId5"/>
          <a:stretch>
            <a:fillRect/>
          </a:stretch>
        </p:blipFill>
        <p:spPr>
          <a:xfrm>
            <a:off x="8704193" y="2456190"/>
            <a:ext cx="3190461" cy="4253948"/>
          </a:xfrm>
          <a:prstGeom prst="rect">
            <a:avLst/>
          </a:prstGeom>
          <a:ln>
            <a:noFill/>
          </a:ln>
          <a:effectLst>
            <a:softEdge rad="112500"/>
          </a:effectLst>
        </p:spPr>
      </p:pic>
    </p:spTree>
    <p:extLst>
      <p:ext uri="{BB962C8B-B14F-4D97-AF65-F5344CB8AC3E}">
        <p14:creationId xmlns:p14="http://schemas.microsoft.com/office/powerpoint/2010/main" val="4119327265"/>
      </p:ext>
    </p:extLst>
  </p:cSld>
  <p:clrMapOvr>
    <a:masterClrMapping/>
  </p:clrMapOvr>
  <mc:AlternateContent xmlns:mc="http://schemas.openxmlformats.org/markup-compatibility/2006" xmlns:p14="http://schemas.microsoft.com/office/powerpoint/2010/main">
    <mc:Choice Requires="p14">
      <p:transition spd="slow" p14:dur="1250" advTm="19586">
        <p:fade/>
      </p:transition>
    </mc:Choice>
    <mc:Fallback xmlns="">
      <p:transition spd="slow" advTm="19586">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D04C9-FC96-9F4F-B374-3B93DC063294}"/>
              </a:ext>
            </a:extLst>
          </p:cNvPr>
          <p:cNvPicPr>
            <a:picLocks noChangeAspect="1"/>
          </p:cNvPicPr>
          <p:nvPr/>
        </p:nvPicPr>
        <p:blipFill>
          <a:blip r:embed="rId5"/>
          <a:stretch>
            <a:fillRect/>
          </a:stretch>
        </p:blipFill>
        <p:spPr>
          <a:xfrm>
            <a:off x="438150" y="457199"/>
            <a:ext cx="4532243" cy="6042991"/>
          </a:xfrm>
          <a:prstGeom prst="rect">
            <a:avLst/>
          </a:prstGeom>
          <a:ln>
            <a:noFill/>
          </a:ln>
          <a:effectLst>
            <a:softEdge rad="112500"/>
          </a:effectLst>
        </p:spPr>
      </p:pic>
      <p:pic>
        <p:nvPicPr>
          <p:cNvPr id="5" name="Picture 4">
            <a:extLst>
              <a:ext uri="{FF2B5EF4-FFF2-40B4-BE49-F238E27FC236}">
                <a16:creationId xmlns:a16="http://schemas.microsoft.com/office/drawing/2014/main" id="{0F46CAF0-E849-0E41-96DC-421B4A74A990}"/>
              </a:ext>
            </a:extLst>
          </p:cNvPr>
          <p:cNvPicPr>
            <a:picLocks noChangeAspect="1"/>
          </p:cNvPicPr>
          <p:nvPr/>
        </p:nvPicPr>
        <p:blipFill rotWithShape="1">
          <a:blip r:embed="rId6"/>
          <a:srcRect t="9015" r="4403" b="16398"/>
          <a:stretch/>
        </p:blipFill>
        <p:spPr>
          <a:xfrm>
            <a:off x="5598353" y="361950"/>
            <a:ext cx="4532243" cy="4714875"/>
          </a:xfrm>
          <a:prstGeom prst="rect">
            <a:avLst/>
          </a:prstGeom>
          <a:ln>
            <a:noFill/>
          </a:ln>
          <a:effectLst>
            <a:softEdge rad="112500"/>
          </a:effectLst>
        </p:spPr>
      </p:pic>
      <p:pic>
        <p:nvPicPr>
          <p:cNvPr id="6" name="Audio Recording Oct 22, 2021 at 4:20:13 PM" descr="Audio Recording Oct 22, 2021 at 4:20:13 PM">
            <a:hlinkClick r:id="" action="ppaction://media"/>
            <a:extLst>
              <a:ext uri="{FF2B5EF4-FFF2-40B4-BE49-F238E27FC236}">
                <a16:creationId xmlns:a16="http://schemas.microsoft.com/office/drawing/2014/main" id="{AEC56E19-B6E6-A24A-9A6C-CD35E3824936}"/>
              </a:ext>
            </a:extLst>
          </p:cNvPr>
          <p:cNvPicPr>
            <a:picLocks noChangeAspect="1"/>
          </p:cNvPicPr>
          <p:nvPr>
            <a:audioFile r:link="rId2"/>
            <p:extLst>
              <p:ext uri="{DAA4B4D4-6D71-4841-9C94-3DE7FCFB9230}">
                <p14:media xmlns:p14="http://schemas.microsoft.com/office/powerpoint/2010/main" r:embed="rId3">
                  <p14:trim st="4547.0815" end="35078.1202"/>
                </p14:media>
              </p:ext>
            </p:extLst>
          </p:nvPr>
        </p:nvPicPr>
        <p:blipFill>
          <a:blip r:embed="rId7"/>
          <a:stretch>
            <a:fillRect/>
          </a:stretch>
        </p:blipFill>
        <p:spPr>
          <a:xfrm>
            <a:off x="10758557" y="5457687"/>
            <a:ext cx="812800" cy="812800"/>
          </a:xfrm>
          <a:prstGeom prst="rect">
            <a:avLst/>
          </a:prstGeom>
        </p:spPr>
      </p:pic>
      <p:sp>
        <p:nvSpPr>
          <p:cNvPr id="2" name="TextBox 1">
            <a:extLst>
              <a:ext uri="{FF2B5EF4-FFF2-40B4-BE49-F238E27FC236}">
                <a16:creationId xmlns:a16="http://schemas.microsoft.com/office/drawing/2014/main" id="{B1182C7A-1BFE-334B-83AD-8E6C7E6DBC7E}"/>
              </a:ext>
            </a:extLst>
          </p:cNvPr>
          <p:cNvSpPr txBox="1"/>
          <p:nvPr/>
        </p:nvSpPr>
        <p:spPr>
          <a:xfrm>
            <a:off x="5598353" y="5172075"/>
            <a:ext cx="4850572" cy="1200329"/>
          </a:xfrm>
          <a:prstGeom prst="rect">
            <a:avLst/>
          </a:prstGeom>
          <a:noFill/>
        </p:spPr>
        <p:txBody>
          <a:bodyPr wrap="square" rtlCol="0">
            <a:spAutoFit/>
          </a:bodyPr>
          <a:lstStyle/>
          <a:p>
            <a:pPr algn="ctr"/>
            <a:r>
              <a:rPr lang="en-US" sz="2400">
                <a:solidFill>
                  <a:schemeClr val="bg1"/>
                </a:solidFill>
              </a:rPr>
              <a:t>Presentation about Hindman School History and Dulcimer music </a:t>
            </a:r>
            <a:endParaRPr lang="en-US" sz="2400"/>
          </a:p>
        </p:txBody>
      </p:sp>
    </p:spTree>
    <p:custDataLst>
      <p:tags r:id="rId1"/>
    </p:custDataLst>
    <p:extLst>
      <p:ext uri="{BB962C8B-B14F-4D97-AF65-F5344CB8AC3E}">
        <p14:creationId xmlns:p14="http://schemas.microsoft.com/office/powerpoint/2010/main" val="3984692076"/>
      </p:ext>
    </p:extLst>
  </p:cSld>
  <p:clrMapOvr>
    <a:masterClrMapping/>
  </p:clrMapOvr>
  <mc:AlternateContent xmlns:mc="http://schemas.openxmlformats.org/markup-compatibility/2006" xmlns:p14="http://schemas.microsoft.com/office/powerpoint/2010/main">
    <mc:Choice Requires="p14">
      <p:transition spd="slow" p14:dur="1250" advTm="25052">
        <p:fade/>
      </p:transition>
    </mc:Choice>
    <mc:Fallback xmlns="">
      <p:transition spd="slow" advTm="25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9130" objId="6"/>
        <p14:stopEvt time="25052" objId="6"/>
      </p14:showEvtLst>
    </p:ext>
  </p:extLs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9FB931-E69C-D243-9669-CA95CD0832D2}"/>
              </a:ext>
            </a:extLst>
          </p:cNvPr>
          <p:cNvPicPr>
            <a:picLocks noChangeAspect="1"/>
          </p:cNvPicPr>
          <p:nvPr/>
        </p:nvPicPr>
        <p:blipFill rotWithShape="1">
          <a:blip r:embed="rId2"/>
          <a:srcRect l="30821" t="8986" r="9880" b="22307"/>
          <a:stretch/>
        </p:blipFill>
        <p:spPr>
          <a:xfrm>
            <a:off x="388421" y="450574"/>
            <a:ext cx="3050104" cy="4711976"/>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72D9E661-FED9-CD49-B2EA-F4ECA341F8E0}"/>
              </a:ext>
            </a:extLst>
          </p:cNvPr>
          <p:cNvPicPr>
            <a:picLocks noChangeAspect="1"/>
          </p:cNvPicPr>
          <p:nvPr/>
        </p:nvPicPr>
        <p:blipFill rotWithShape="1">
          <a:blip r:embed="rId3"/>
          <a:srcRect l="22870" t="6557" b="23043"/>
          <a:stretch/>
        </p:blipFill>
        <p:spPr>
          <a:xfrm>
            <a:off x="8905875" y="450574"/>
            <a:ext cx="3141592" cy="3823252"/>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17E2EB87-662C-E541-B875-05A7C2BDBF54}"/>
              </a:ext>
            </a:extLst>
          </p:cNvPr>
          <p:cNvPicPr>
            <a:picLocks noChangeAspect="1"/>
          </p:cNvPicPr>
          <p:nvPr/>
        </p:nvPicPr>
        <p:blipFill rotWithShape="1">
          <a:blip r:embed="rId4"/>
          <a:srcRect b="27826"/>
          <a:stretch/>
        </p:blipFill>
        <p:spPr>
          <a:xfrm>
            <a:off x="3648840" y="1606065"/>
            <a:ext cx="5147733" cy="495376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9732278"/>
      </p:ext>
    </p:extLst>
  </p:cSld>
  <p:clrMapOvr>
    <a:masterClrMapping/>
  </p:clrMapOvr>
  <mc:AlternateContent xmlns:mc="http://schemas.openxmlformats.org/markup-compatibility/2006" xmlns:p14="http://schemas.microsoft.com/office/powerpoint/2010/main">
    <mc:Choice Requires="p14">
      <p:transition spd="slow" p14:dur="1250" advTm="7899">
        <p:fade/>
      </p:transition>
    </mc:Choice>
    <mc:Fallback xmlns="">
      <p:transition spd="slow" advTm="7899">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525A0-659E-0C41-B19A-DE89A8435E7A}"/>
              </a:ext>
            </a:extLst>
          </p:cNvPr>
          <p:cNvPicPr>
            <a:picLocks noChangeAspect="1"/>
          </p:cNvPicPr>
          <p:nvPr/>
        </p:nvPicPr>
        <p:blipFill rotWithShape="1">
          <a:blip r:embed="rId2"/>
          <a:srcRect l="11667" r="12778" b="35572"/>
          <a:stretch/>
        </p:blipFill>
        <p:spPr>
          <a:xfrm>
            <a:off x="3629024" y="843171"/>
            <a:ext cx="4382347" cy="4462670"/>
          </a:xfrm>
          <a:prstGeom prst="rect">
            <a:avLst/>
          </a:prstGeom>
          <a:ln>
            <a:noFill/>
          </a:ln>
          <a:effectLst>
            <a:softEdge rad="112500"/>
          </a:effectLst>
        </p:spPr>
      </p:pic>
      <p:pic>
        <p:nvPicPr>
          <p:cNvPr id="7" name="Picture 6">
            <a:extLst>
              <a:ext uri="{FF2B5EF4-FFF2-40B4-BE49-F238E27FC236}">
                <a16:creationId xmlns:a16="http://schemas.microsoft.com/office/drawing/2014/main" id="{883C783A-66F0-754D-9CB4-4368E91BEEE9}"/>
              </a:ext>
            </a:extLst>
          </p:cNvPr>
          <p:cNvPicPr>
            <a:picLocks noChangeAspect="1"/>
          </p:cNvPicPr>
          <p:nvPr/>
        </p:nvPicPr>
        <p:blipFill>
          <a:blip r:embed="rId3"/>
          <a:stretch>
            <a:fillRect/>
          </a:stretch>
        </p:blipFill>
        <p:spPr>
          <a:xfrm>
            <a:off x="168153" y="843171"/>
            <a:ext cx="3347003" cy="4462670"/>
          </a:xfrm>
          <a:prstGeom prst="rect">
            <a:avLst/>
          </a:prstGeom>
          <a:ln>
            <a:noFill/>
          </a:ln>
          <a:effectLst>
            <a:softEdge rad="112500"/>
          </a:effectLst>
        </p:spPr>
      </p:pic>
      <p:pic>
        <p:nvPicPr>
          <p:cNvPr id="9" name="Picture 8">
            <a:extLst>
              <a:ext uri="{FF2B5EF4-FFF2-40B4-BE49-F238E27FC236}">
                <a16:creationId xmlns:a16="http://schemas.microsoft.com/office/drawing/2014/main" id="{68D5E528-BF92-1540-B5C1-2CEEC2A3A15D}"/>
              </a:ext>
            </a:extLst>
          </p:cNvPr>
          <p:cNvPicPr>
            <a:picLocks noChangeAspect="1"/>
          </p:cNvPicPr>
          <p:nvPr/>
        </p:nvPicPr>
        <p:blipFill rotWithShape="1">
          <a:blip r:embed="rId4"/>
          <a:srcRect t="7530" b="2129"/>
          <a:stretch/>
        </p:blipFill>
        <p:spPr>
          <a:xfrm>
            <a:off x="8125239" y="843170"/>
            <a:ext cx="3704811" cy="4462671"/>
          </a:xfrm>
          <a:prstGeom prst="rect">
            <a:avLst/>
          </a:prstGeom>
          <a:ln>
            <a:noFill/>
          </a:ln>
          <a:effectLst>
            <a:softEdge rad="112500"/>
          </a:effectLst>
        </p:spPr>
      </p:pic>
    </p:spTree>
    <p:extLst>
      <p:ext uri="{BB962C8B-B14F-4D97-AF65-F5344CB8AC3E}">
        <p14:creationId xmlns:p14="http://schemas.microsoft.com/office/powerpoint/2010/main" val="4025308572"/>
      </p:ext>
    </p:extLst>
  </p:cSld>
  <p:clrMapOvr>
    <a:masterClrMapping/>
  </p:clrMapOvr>
  <mc:AlternateContent xmlns:mc="http://schemas.openxmlformats.org/markup-compatibility/2006" xmlns:p14="http://schemas.microsoft.com/office/powerpoint/2010/main">
    <mc:Choice Requires="p14">
      <p:transition spd="slow" p14:dur="1250" advTm="6803">
        <p:fade/>
      </p:transition>
    </mc:Choice>
    <mc:Fallback xmlns="">
      <p:transition spd="slow" advTm="6803">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BDFF2B-407A-3C48-8C63-1660E5E6BEEF}"/>
              </a:ext>
            </a:extLst>
          </p:cNvPr>
          <p:cNvPicPr>
            <a:picLocks noChangeAspect="1"/>
          </p:cNvPicPr>
          <p:nvPr/>
        </p:nvPicPr>
        <p:blipFill rotWithShape="1">
          <a:blip r:embed="rId2"/>
          <a:srcRect r="12770" b="28261"/>
          <a:stretch/>
        </p:blipFill>
        <p:spPr>
          <a:xfrm>
            <a:off x="1145677" y="2691777"/>
            <a:ext cx="3645398" cy="3997354"/>
          </a:xfrm>
          <a:prstGeom prst="rect">
            <a:avLst/>
          </a:prstGeom>
          <a:ln>
            <a:noFill/>
          </a:ln>
          <a:effectLst>
            <a:softEdge rad="112500"/>
          </a:effectLst>
        </p:spPr>
      </p:pic>
      <p:pic>
        <p:nvPicPr>
          <p:cNvPr id="3" name="Picture 2">
            <a:extLst>
              <a:ext uri="{FF2B5EF4-FFF2-40B4-BE49-F238E27FC236}">
                <a16:creationId xmlns:a16="http://schemas.microsoft.com/office/drawing/2014/main" id="{87EB2D5A-A196-8E47-B55A-4CE1F8C55B35}"/>
              </a:ext>
            </a:extLst>
          </p:cNvPr>
          <p:cNvPicPr>
            <a:picLocks noChangeAspect="1"/>
          </p:cNvPicPr>
          <p:nvPr/>
        </p:nvPicPr>
        <p:blipFill rotWithShape="1">
          <a:blip r:embed="rId3"/>
          <a:srcRect l="-106" t="22970" r="965" b="32537"/>
          <a:stretch/>
        </p:blipFill>
        <p:spPr>
          <a:xfrm>
            <a:off x="318052" y="231745"/>
            <a:ext cx="4111073" cy="2460033"/>
          </a:xfrm>
          <a:prstGeom prst="rect">
            <a:avLst/>
          </a:prstGeom>
          <a:ln>
            <a:noFill/>
          </a:ln>
          <a:effectLst>
            <a:softEdge rad="112500"/>
          </a:effectLst>
        </p:spPr>
      </p:pic>
      <p:pic>
        <p:nvPicPr>
          <p:cNvPr id="7" name="Picture 6">
            <a:extLst>
              <a:ext uri="{FF2B5EF4-FFF2-40B4-BE49-F238E27FC236}">
                <a16:creationId xmlns:a16="http://schemas.microsoft.com/office/drawing/2014/main" id="{62513000-05CA-C649-A10F-2C8E29D3B4DE}"/>
              </a:ext>
            </a:extLst>
          </p:cNvPr>
          <p:cNvPicPr>
            <a:picLocks noChangeAspect="1"/>
          </p:cNvPicPr>
          <p:nvPr/>
        </p:nvPicPr>
        <p:blipFill rotWithShape="1">
          <a:blip r:embed="rId4"/>
          <a:srcRect l="20790" t="7361" r="25321" b="38194"/>
          <a:stretch/>
        </p:blipFill>
        <p:spPr>
          <a:xfrm>
            <a:off x="5429250" y="2026064"/>
            <a:ext cx="2771775" cy="3733800"/>
          </a:xfrm>
          <a:prstGeom prst="rect">
            <a:avLst/>
          </a:prstGeom>
          <a:ln>
            <a:noFill/>
          </a:ln>
          <a:effectLst>
            <a:softEdge rad="112500"/>
          </a:effectLst>
        </p:spPr>
      </p:pic>
      <p:pic>
        <p:nvPicPr>
          <p:cNvPr id="9" name="Picture 8">
            <a:extLst>
              <a:ext uri="{FF2B5EF4-FFF2-40B4-BE49-F238E27FC236}">
                <a16:creationId xmlns:a16="http://schemas.microsoft.com/office/drawing/2014/main" id="{3253AF5B-23CB-3C43-ACED-0431FFD9E5BF}"/>
              </a:ext>
            </a:extLst>
          </p:cNvPr>
          <p:cNvPicPr>
            <a:picLocks noChangeAspect="1"/>
          </p:cNvPicPr>
          <p:nvPr/>
        </p:nvPicPr>
        <p:blipFill>
          <a:blip r:embed="rId5"/>
          <a:stretch>
            <a:fillRect/>
          </a:stretch>
        </p:blipFill>
        <p:spPr>
          <a:xfrm>
            <a:off x="8440807" y="479217"/>
            <a:ext cx="3318841" cy="4425121"/>
          </a:xfrm>
          <a:prstGeom prst="rect">
            <a:avLst/>
          </a:prstGeom>
          <a:ln>
            <a:noFill/>
          </a:ln>
          <a:effectLst>
            <a:softEdge rad="112500"/>
          </a:effectLst>
        </p:spPr>
      </p:pic>
    </p:spTree>
    <p:extLst>
      <p:ext uri="{BB962C8B-B14F-4D97-AF65-F5344CB8AC3E}">
        <p14:creationId xmlns:p14="http://schemas.microsoft.com/office/powerpoint/2010/main" val="3470694453"/>
      </p:ext>
    </p:extLst>
  </p:cSld>
  <p:clrMapOvr>
    <a:masterClrMapping/>
  </p:clrMapOvr>
  <mc:AlternateContent xmlns:mc="http://schemas.openxmlformats.org/markup-compatibility/2006" xmlns:p14="http://schemas.microsoft.com/office/powerpoint/2010/main">
    <mc:Choice Requires="p14">
      <p:transition spd="slow" p14:dur="1250" advTm="6247">
        <p:fade/>
      </p:transition>
    </mc:Choice>
    <mc:Fallback xmlns="">
      <p:transition spd="slow" advTm="6247">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A299-AE18-DD42-9B04-C33AD02AEF46}"/>
              </a:ext>
            </a:extLst>
          </p:cNvPr>
          <p:cNvSpPr>
            <a:spLocks noGrp="1"/>
          </p:cNvSpPr>
          <p:nvPr>
            <p:ph type="title"/>
          </p:nvPr>
        </p:nvSpPr>
        <p:spPr/>
        <p:txBody>
          <a:bodyPr/>
          <a:lstStyle/>
          <a:p>
            <a:r>
              <a:rPr lang="en-US" err="1"/>
              <a:t>Crossnore</a:t>
            </a:r>
            <a:r>
              <a:rPr lang="en-US"/>
              <a:t> School and Children’s Home </a:t>
            </a:r>
          </a:p>
        </p:txBody>
      </p:sp>
      <p:sp>
        <p:nvSpPr>
          <p:cNvPr id="3" name="Content Placeholder 2">
            <a:extLst>
              <a:ext uri="{FF2B5EF4-FFF2-40B4-BE49-F238E27FC236}">
                <a16:creationId xmlns:a16="http://schemas.microsoft.com/office/drawing/2014/main" id="{A1ED0893-43B1-2D4D-9AD2-AF063A5E6940}"/>
              </a:ext>
            </a:extLst>
          </p:cNvPr>
          <p:cNvSpPr>
            <a:spLocks noGrp="1"/>
          </p:cNvSpPr>
          <p:nvPr>
            <p:ph idx="1"/>
          </p:nvPr>
        </p:nvSpPr>
        <p:spPr/>
        <p:txBody>
          <a:bodyPr/>
          <a:lstStyle/>
          <a:p>
            <a:pPr algn="r"/>
            <a:r>
              <a:rPr lang="en-US"/>
              <a:t>September 21,2021</a:t>
            </a:r>
          </a:p>
        </p:txBody>
      </p:sp>
      <p:pic>
        <p:nvPicPr>
          <p:cNvPr id="7" name="Picture 6">
            <a:extLst>
              <a:ext uri="{FF2B5EF4-FFF2-40B4-BE49-F238E27FC236}">
                <a16:creationId xmlns:a16="http://schemas.microsoft.com/office/drawing/2014/main" id="{3C1128CF-C652-4648-810A-AC15A095C337}"/>
              </a:ext>
            </a:extLst>
          </p:cNvPr>
          <p:cNvPicPr>
            <a:picLocks noChangeAspect="1"/>
          </p:cNvPicPr>
          <p:nvPr/>
        </p:nvPicPr>
        <p:blipFill>
          <a:blip r:embed="rId2"/>
          <a:stretch>
            <a:fillRect/>
          </a:stretch>
        </p:blipFill>
        <p:spPr>
          <a:xfrm>
            <a:off x="6850702" y="3050320"/>
            <a:ext cx="4518102" cy="3388576"/>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80910DF6-3578-9C4A-B7D6-7DFB4A94D2E9}"/>
              </a:ext>
            </a:extLst>
          </p:cNvPr>
          <p:cNvPicPr>
            <a:picLocks noChangeAspect="1"/>
          </p:cNvPicPr>
          <p:nvPr/>
        </p:nvPicPr>
        <p:blipFill rotWithShape="1">
          <a:blip r:embed="rId3"/>
          <a:srcRect l="1324" t="-6536" r="-1324" b="30590"/>
          <a:stretch/>
        </p:blipFill>
        <p:spPr>
          <a:xfrm>
            <a:off x="1345949" y="2336873"/>
            <a:ext cx="3849727" cy="423014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60426845"/>
      </p:ext>
    </p:extLst>
  </p:cSld>
  <p:clrMapOvr>
    <a:masterClrMapping/>
  </p:clrMapOvr>
  <mc:AlternateContent xmlns:mc="http://schemas.openxmlformats.org/markup-compatibility/2006" xmlns:p14="http://schemas.microsoft.com/office/powerpoint/2010/main">
    <mc:Choice Requires="p14">
      <p:transition spd="slow" p14:dur="1250" advTm="18810">
        <p:fade/>
      </p:transition>
    </mc:Choice>
    <mc:Fallback xmlns="">
      <p:transition spd="slow" advTm="1881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alpha val="97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07ADEA-A492-F84C-8548-36019D7684B9}"/>
              </a:ext>
            </a:extLst>
          </p:cNvPr>
          <p:cNvPicPr>
            <a:picLocks noChangeAspect="1"/>
          </p:cNvPicPr>
          <p:nvPr/>
        </p:nvPicPr>
        <p:blipFill>
          <a:blip r:embed="rId2"/>
          <a:stretch>
            <a:fillRect/>
          </a:stretch>
        </p:blipFill>
        <p:spPr>
          <a:xfrm>
            <a:off x="434908" y="285749"/>
            <a:ext cx="4622868" cy="3467151"/>
          </a:xfrm>
          <a:prstGeom prst="rect">
            <a:avLst/>
          </a:prstGeom>
        </p:spPr>
      </p:pic>
      <p:pic>
        <p:nvPicPr>
          <p:cNvPr id="8" name="Picture 7">
            <a:extLst>
              <a:ext uri="{FF2B5EF4-FFF2-40B4-BE49-F238E27FC236}">
                <a16:creationId xmlns:a16="http://schemas.microsoft.com/office/drawing/2014/main" id="{B4AFFFD1-89CD-D249-BEE0-91AAD03125C6}"/>
              </a:ext>
            </a:extLst>
          </p:cNvPr>
          <p:cNvPicPr>
            <a:picLocks noChangeAspect="1"/>
          </p:cNvPicPr>
          <p:nvPr/>
        </p:nvPicPr>
        <p:blipFill>
          <a:blip r:embed="rId3"/>
          <a:stretch>
            <a:fillRect/>
          </a:stretch>
        </p:blipFill>
        <p:spPr>
          <a:xfrm>
            <a:off x="6710057" y="457199"/>
            <a:ext cx="4457701" cy="5943601"/>
          </a:xfrm>
          <a:prstGeom prst="rect">
            <a:avLst/>
          </a:prstGeom>
        </p:spPr>
      </p:pic>
      <p:sp>
        <p:nvSpPr>
          <p:cNvPr id="3" name="TextBox 2">
            <a:extLst>
              <a:ext uri="{FF2B5EF4-FFF2-40B4-BE49-F238E27FC236}">
                <a16:creationId xmlns:a16="http://schemas.microsoft.com/office/drawing/2014/main" id="{65894C01-A477-0D43-8180-7CE3C601D5AD}"/>
              </a:ext>
            </a:extLst>
          </p:cNvPr>
          <p:cNvSpPr txBox="1"/>
          <p:nvPr/>
        </p:nvSpPr>
        <p:spPr>
          <a:xfrm>
            <a:off x="228600" y="4000500"/>
            <a:ext cx="6296025" cy="2954655"/>
          </a:xfrm>
          <a:prstGeom prst="rect">
            <a:avLst/>
          </a:prstGeom>
          <a:noFill/>
        </p:spPr>
        <p:txBody>
          <a:bodyPr wrap="square" rtlCol="0">
            <a:spAutoFit/>
          </a:bodyPr>
          <a:lstStyle/>
          <a:p>
            <a:r>
              <a:rPr lang="en-US" sz="2400">
                <a:solidFill>
                  <a:schemeClr val="bg1"/>
                </a:solidFill>
              </a:rPr>
              <a:t> </a:t>
            </a:r>
            <a:r>
              <a:rPr lang="en-US" sz="2400" err="1">
                <a:solidFill>
                  <a:schemeClr val="bg1"/>
                </a:solidFill>
              </a:rPr>
              <a:t>Crossnore</a:t>
            </a:r>
            <a:r>
              <a:rPr lang="en-US" sz="2400">
                <a:solidFill>
                  <a:schemeClr val="bg1"/>
                </a:solidFill>
              </a:rPr>
              <a:t> Second Hand Store receives many DAR Clothing Donations. The School is noted for training skilled weavers to provide a means of employment for young women, Many of the older buildings are made of river rock carried by students to the building site. </a:t>
            </a:r>
          </a:p>
          <a:p>
            <a:endParaRPr lang="en-US">
              <a:solidFill>
                <a:schemeClr val="bg1"/>
              </a:solidFill>
            </a:endParaRPr>
          </a:p>
        </p:txBody>
      </p:sp>
    </p:spTree>
    <p:extLst>
      <p:ext uri="{BB962C8B-B14F-4D97-AF65-F5344CB8AC3E}">
        <p14:creationId xmlns:p14="http://schemas.microsoft.com/office/powerpoint/2010/main" val="387690857"/>
      </p:ext>
    </p:extLst>
  </p:cSld>
  <p:clrMapOvr>
    <a:masterClrMapping/>
  </p:clrMapOvr>
  <mc:AlternateContent xmlns:mc="http://schemas.openxmlformats.org/markup-compatibility/2006" xmlns:p14="http://schemas.microsoft.com/office/powerpoint/2010/main">
    <mc:Choice Requires="p14">
      <p:transition spd="slow" p14:dur="1250" advTm="6363">
        <p:fade/>
      </p:transition>
    </mc:Choice>
    <mc:Fallback xmlns="">
      <p:transition spd="slow" advTm="6363">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9178C-440B-5A4D-85B8-C5463E3483E6}"/>
              </a:ext>
            </a:extLst>
          </p:cNvPr>
          <p:cNvPicPr>
            <a:picLocks noChangeAspect="1"/>
          </p:cNvPicPr>
          <p:nvPr/>
        </p:nvPicPr>
        <p:blipFill>
          <a:blip r:embed="rId2"/>
          <a:stretch>
            <a:fillRect/>
          </a:stretch>
        </p:blipFill>
        <p:spPr>
          <a:xfrm>
            <a:off x="985330" y="299562"/>
            <a:ext cx="4520525" cy="6027367"/>
          </a:xfrm>
          <a:prstGeom prst="rect">
            <a:avLst/>
          </a:prstGeom>
          <a:ln>
            <a:noFill/>
          </a:ln>
          <a:effectLst>
            <a:softEdge rad="112500"/>
          </a:effectLst>
        </p:spPr>
      </p:pic>
      <p:pic>
        <p:nvPicPr>
          <p:cNvPr id="7" name="Picture 6">
            <a:extLst>
              <a:ext uri="{FF2B5EF4-FFF2-40B4-BE49-F238E27FC236}">
                <a16:creationId xmlns:a16="http://schemas.microsoft.com/office/drawing/2014/main" id="{F55CBC0B-B632-394A-A8D3-B0709BC27E41}"/>
              </a:ext>
            </a:extLst>
          </p:cNvPr>
          <p:cNvPicPr>
            <a:picLocks noChangeAspect="1"/>
          </p:cNvPicPr>
          <p:nvPr/>
        </p:nvPicPr>
        <p:blipFill rotWithShape="1">
          <a:blip r:embed="rId3"/>
          <a:srcRect b="28250"/>
          <a:stretch/>
        </p:blipFill>
        <p:spPr>
          <a:xfrm flipH="1">
            <a:off x="5686425" y="421958"/>
            <a:ext cx="3143250" cy="3007042"/>
          </a:xfrm>
          <a:prstGeom prst="rect">
            <a:avLst/>
          </a:prstGeom>
          <a:ln>
            <a:noFill/>
          </a:ln>
          <a:effectLst>
            <a:softEdge rad="112500"/>
          </a:effectLst>
        </p:spPr>
      </p:pic>
      <p:pic>
        <p:nvPicPr>
          <p:cNvPr id="9" name="Picture 8">
            <a:extLst>
              <a:ext uri="{FF2B5EF4-FFF2-40B4-BE49-F238E27FC236}">
                <a16:creationId xmlns:a16="http://schemas.microsoft.com/office/drawing/2014/main" id="{4094CC1B-4F10-A842-AAD8-237967068222}"/>
              </a:ext>
            </a:extLst>
          </p:cNvPr>
          <p:cNvPicPr>
            <a:picLocks noChangeAspect="1"/>
          </p:cNvPicPr>
          <p:nvPr/>
        </p:nvPicPr>
        <p:blipFill rotWithShape="1">
          <a:blip r:embed="rId4"/>
          <a:srcRect l="6525" t="1844" r="10602" b="15745"/>
          <a:stretch/>
        </p:blipFill>
        <p:spPr>
          <a:xfrm>
            <a:off x="7244531" y="3429000"/>
            <a:ext cx="4356919" cy="3249512"/>
          </a:xfrm>
          <a:prstGeom prst="rect">
            <a:avLst/>
          </a:prstGeom>
          <a:ln>
            <a:noFill/>
          </a:ln>
          <a:effectLst>
            <a:softEdge rad="112500"/>
          </a:effectLst>
        </p:spPr>
      </p:pic>
      <p:sp>
        <p:nvSpPr>
          <p:cNvPr id="2" name="TextBox 1">
            <a:extLst>
              <a:ext uri="{FF2B5EF4-FFF2-40B4-BE49-F238E27FC236}">
                <a16:creationId xmlns:a16="http://schemas.microsoft.com/office/drawing/2014/main" id="{C812B82D-337A-B644-A00F-0A09E5C7FACF}"/>
              </a:ext>
            </a:extLst>
          </p:cNvPr>
          <p:cNvSpPr txBox="1"/>
          <p:nvPr/>
        </p:nvSpPr>
        <p:spPr>
          <a:xfrm>
            <a:off x="9010245" y="466725"/>
            <a:ext cx="2715030" cy="2308324"/>
          </a:xfrm>
          <a:prstGeom prst="rect">
            <a:avLst/>
          </a:prstGeom>
          <a:noFill/>
        </p:spPr>
        <p:txBody>
          <a:bodyPr wrap="square" rtlCol="0">
            <a:spAutoFit/>
          </a:bodyPr>
          <a:lstStyle/>
          <a:p>
            <a:pPr algn="ctr"/>
            <a:r>
              <a:rPr lang="en-US" sz="2400">
                <a:solidFill>
                  <a:schemeClr val="bg1"/>
                </a:solidFill>
              </a:rPr>
              <a:t>Inside the Gallery is a retail shop for woven goods and student art as well as the weaving room.</a:t>
            </a:r>
          </a:p>
        </p:txBody>
      </p:sp>
    </p:spTree>
    <p:extLst>
      <p:ext uri="{BB962C8B-B14F-4D97-AF65-F5344CB8AC3E}">
        <p14:creationId xmlns:p14="http://schemas.microsoft.com/office/powerpoint/2010/main" val="2835248653"/>
      </p:ext>
    </p:extLst>
  </p:cSld>
  <p:clrMapOvr>
    <a:masterClrMapping/>
  </p:clrMapOvr>
  <mc:AlternateContent xmlns:mc="http://schemas.openxmlformats.org/markup-compatibility/2006" xmlns:p14="http://schemas.microsoft.com/office/powerpoint/2010/main">
    <mc:Choice Requires="p14">
      <p:transition spd="slow" p14:dur="1250" advTm="5255">
        <p:fade/>
      </p:transition>
    </mc:Choice>
    <mc:Fallback xmlns="">
      <p:transition spd="slow" advTm="5255">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189CDE-D920-C648-90F0-54D87F52D71C}"/>
              </a:ext>
            </a:extLst>
          </p:cNvPr>
          <p:cNvPicPr>
            <a:picLocks noGrp="1" noChangeAspect="1"/>
          </p:cNvPicPr>
          <p:nvPr>
            <p:ph idx="1"/>
          </p:nvPr>
        </p:nvPicPr>
        <p:blipFill>
          <a:blip r:embed="rId2"/>
          <a:stretch>
            <a:fillRect/>
          </a:stretch>
        </p:blipFill>
        <p:spPr>
          <a:xfrm>
            <a:off x="168612" y="423764"/>
            <a:ext cx="3091148" cy="4121531"/>
          </a:xfrm>
          <a:prstGeom prst="rect">
            <a:avLst/>
          </a:prstGeom>
          <a:ln>
            <a:noFill/>
          </a:ln>
          <a:effectLst>
            <a:softEdge rad="112500"/>
          </a:effectLst>
        </p:spPr>
      </p:pic>
      <p:pic>
        <p:nvPicPr>
          <p:cNvPr id="7" name="Picture 6">
            <a:extLst>
              <a:ext uri="{FF2B5EF4-FFF2-40B4-BE49-F238E27FC236}">
                <a16:creationId xmlns:a16="http://schemas.microsoft.com/office/drawing/2014/main" id="{0E3CB496-2091-6F40-9552-81DCD24631F6}"/>
              </a:ext>
            </a:extLst>
          </p:cNvPr>
          <p:cNvPicPr>
            <a:picLocks noChangeAspect="1"/>
          </p:cNvPicPr>
          <p:nvPr/>
        </p:nvPicPr>
        <p:blipFill>
          <a:blip r:embed="rId3"/>
          <a:stretch>
            <a:fillRect/>
          </a:stretch>
        </p:blipFill>
        <p:spPr>
          <a:xfrm>
            <a:off x="8333362" y="226753"/>
            <a:ext cx="3213371" cy="4284495"/>
          </a:xfrm>
          <a:prstGeom prst="rect">
            <a:avLst/>
          </a:prstGeom>
          <a:ln>
            <a:noFill/>
          </a:ln>
          <a:effectLst>
            <a:softEdge rad="112500"/>
          </a:effectLst>
        </p:spPr>
      </p:pic>
      <p:pic>
        <p:nvPicPr>
          <p:cNvPr id="9" name="Picture 8">
            <a:extLst>
              <a:ext uri="{FF2B5EF4-FFF2-40B4-BE49-F238E27FC236}">
                <a16:creationId xmlns:a16="http://schemas.microsoft.com/office/drawing/2014/main" id="{81FA06A7-B6E4-9E42-B9F1-8C69283FB4C6}"/>
              </a:ext>
            </a:extLst>
          </p:cNvPr>
          <p:cNvPicPr>
            <a:picLocks noChangeAspect="1"/>
          </p:cNvPicPr>
          <p:nvPr/>
        </p:nvPicPr>
        <p:blipFill rotWithShape="1">
          <a:blip r:embed="rId4"/>
          <a:srcRect l="10638" t="29574" r="8138"/>
          <a:stretch/>
        </p:blipFill>
        <p:spPr>
          <a:xfrm>
            <a:off x="3320871" y="3175469"/>
            <a:ext cx="4951379" cy="3219856"/>
          </a:xfrm>
          <a:prstGeom prst="rect">
            <a:avLst/>
          </a:prstGeom>
          <a:ln>
            <a:noFill/>
          </a:ln>
          <a:effectLst>
            <a:softEdge rad="112500"/>
          </a:effectLst>
        </p:spPr>
      </p:pic>
      <p:sp>
        <p:nvSpPr>
          <p:cNvPr id="6" name="TextBox 5">
            <a:extLst>
              <a:ext uri="{FF2B5EF4-FFF2-40B4-BE49-F238E27FC236}">
                <a16:creationId xmlns:a16="http://schemas.microsoft.com/office/drawing/2014/main" id="{F156140B-5772-D14B-BAB8-E10D0E2A13A1}"/>
              </a:ext>
            </a:extLst>
          </p:cNvPr>
          <p:cNvSpPr txBox="1"/>
          <p:nvPr/>
        </p:nvSpPr>
        <p:spPr>
          <a:xfrm>
            <a:off x="3486150" y="761911"/>
            <a:ext cx="4657725" cy="2308324"/>
          </a:xfrm>
          <a:prstGeom prst="rect">
            <a:avLst/>
          </a:prstGeom>
          <a:noFill/>
        </p:spPr>
        <p:txBody>
          <a:bodyPr wrap="square">
            <a:spAutoFit/>
          </a:bodyPr>
          <a:lstStyle/>
          <a:p>
            <a:pPr algn="ctr"/>
            <a:r>
              <a:rPr lang="en-US" sz="2400">
                <a:solidFill>
                  <a:schemeClr val="bg1"/>
                </a:solidFill>
              </a:rPr>
              <a:t>DAR approved in 1922 thanks to Dr. Mary Martin Sloop, </a:t>
            </a:r>
            <a:r>
              <a:rPr lang="en-US" sz="2400" err="1">
                <a:solidFill>
                  <a:schemeClr val="bg1"/>
                </a:solidFill>
              </a:rPr>
              <a:t>Crossnore</a:t>
            </a:r>
            <a:r>
              <a:rPr lang="en-US" sz="2400">
                <a:solidFill>
                  <a:schemeClr val="bg1"/>
                </a:solidFill>
              </a:rPr>
              <a:t> Boarding School founder, advocated for the school as young women students paged at </a:t>
            </a:r>
          </a:p>
          <a:p>
            <a:pPr algn="ctr"/>
            <a:r>
              <a:rPr lang="en-US" sz="2400">
                <a:solidFill>
                  <a:schemeClr val="bg1"/>
                </a:solidFill>
              </a:rPr>
              <a:t>Continental Congress.</a:t>
            </a:r>
          </a:p>
        </p:txBody>
      </p:sp>
    </p:spTree>
    <p:extLst>
      <p:ext uri="{BB962C8B-B14F-4D97-AF65-F5344CB8AC3E}">
        <p14:creationId xmlns:p14="http://schemas.microsoft.com/office/powerpoint/2010/main" val="1164742185"/>
      </p:ext>
    </p:extLst>
  </p:cSld>
  <p:clrMapOvr>
    <a:masterClrMapping/>
  </p:clrMapOvr>
  <mc:AlternateContent xmlns:mc="http://schemas.openxmlformats.org/markup-compatibility/2006" xmlns:p14="http://schemas.microsoft.com/office/powerpoint/2010/main">
    <mc:Choice Requires="p14">
      <p:transition spd="slow" p14:dur="1250" advTm="17971">
        <p:fade/>
      </p:transition>
    </mc:Choice>
    <mc:Fallback xmlns="">
      <p:transition spd="slow" advTm="17971">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C5B8-2181-B74A-A5C4-6EF24A959B85}"/>
              </a:ext>
            </a:extLst>
          </p:cNvPr>
          <p:cNvSpPr>
            <a:spLocks noGrp="1"/>
          </p:cNvSpPr>
          <p:nvPr>
            <p:ph type="title"/>
          </p:nvPr>
        </p:nvSpPr>
        <p:spPr/>
        <p:txBody>
          <a:bodyPr>
            <a:normAutofit fontScale="90000"/>
          </a:bodyPr>
          <a:lstStyle/>
          <a:p>
            <a:r>
              <a:rPr lang="en-US"/>
              <a:t>Biltmore Estate                        September 21,2021</a:t>
            </a:r>
            <a:br>
              <a:rPr lang="en-US"/>
            </a:br>
            <a:r>
              <a:rPr lang="en-US"/>
              <a:t> Asheville, NC</a:t>
            </a:r>
          </a:p>
        </p:txBody>
      </p:sp>
      <p:pic>
        <p:nvPicPr>
          <p:cNvPr id="5" name="Picture 4">
            <a:extLst>
              <a:ext uri="{FF2B5EF4-FFF2-40B4-BE49-F238E27FC236}">
                <a16:creationId xmlns:a16="http://schemas.microsoft.com/office/drawing/2014/main" id="{BBE077B3-9A2E-8B43-9145-2E7C10475DB2}"/>
              </a:ext>
            </a:extLst>
          </p:cNvPr>
          <p:cNvPicPr>
            <a:picLocks noChangeAspect="1"/>
          </p:cNvPicPr>
          <p:nvPr/>
        </p:nvPicPr>
        <p:blipFill rotWithShape="1">
          <a:blip r:embed="rId2"/>
          <a:srcRect b="19291"/>
          <a:stretch/>
        </p:blipFill>
        <p:spPr>
          <a:xfrm>
            <a:off x="673236" y="2365847"/>
            <a:ext cx="6540230" cy="3958926"/>
          </a:xfrm>
          <a:prstGeom prst="rect">
            <a:avLst/>
          </a:prstGeom>
        </p:spPr>
      </p:pic>
      <p:sp>
        <p:nvSpPr>
          <p:cNvPr id="3" name="TextBox 2">
            <a:extLst>
              <a:ext uri="{FF2B5EF4-FFF2-40B4-BE49-F238E27FC236}">
                <a16:creationId xmlns:a16="http://schemas.microsoft.com/office/drawing/2014/main" id="{4979996C-1151-F94F-9CA1-E24CC784960F}"/>
              </a:ext>
            </a:extLst>
          </p:cNvPr>
          <p:cNvSpPr txBox="1"/>
          <p:nvPr/>
        </p:nvSpPr>
        <p:spPr>
          <a:xfrm>
            <a:off x="7724775" y="2419350"/>
            <a:ext cx="4105275" cy="3816429"/>
          </a:xfrm>
          <a:prstGeom prst="rect">
            <a:avLst/>
          </a:prstGeom>
          <a:noFill/>
        </p:spPr>
        <p:txBody>
          <a:bodyPr wrap="square" rtlCol="0">
            <a:spAutoFit/>
          </a:bodyPr>
          <a:lstStyle/>
          <a:p>
            <a:pPr algn="ctr"/>
            <a:r>
              <a:rPr lang="en-US" sz="2800"/>
              <a:t>This 8,000 Acre Estate is a National Historic Landmark and a family business.</a:t>
            </a:r>
          </a:p>
          <a:p>
            <a:pPr algn="ctr"/>
            <a:r>
              <a:rPr lang="en-US" sz="2800"/>
              <a:t>The 250 Room French Renaissance </a:t>
            </a:r>
            <a:r>
              <a:rPr lang="en-US" sz="2800" err="1"/>
              <a:t>Chateu</a:t>
            </a:r>
            <a:r>
              <a:rPr lang="en-US" sz="2800"/>
              <a:t>. took 6 years to build from 1889-1905. </a:t>
            </a:r>
          </a:p>
          <a:p>
            <a:pPr algn="ctr"/>
            <a:r>
              <a:rPr lang="en-US">
                <a:solidFill>
                  <a:schemeClr val="bg1"/>
                </a:solidFill>
              </a:rPr>
              <a:t>  </a:t>
            </a:r>
          </a:p>
        </p:txBody>
      </p:sp>
    </p:spTree>
    <p:extLst>
      <p:ext uri="{BB962C8B-B14F-4D97-AF65-F5344CB8AC3E}">
        <p14:creationId xmlns:p14="http://schemas.microsoft.com/office/powerpoint/2010/main" val="2568676607"/>
      </p:ext>
    </p:extLst>
  </p:cSld>
  <p:clrMapOvr>
    <a:masterClrMapping/>
  </p:clrMapOvr>
  <mc:AlternateContent xmlns:mc="http://schemas.openxmlformats.org/markup-compatibility/2006" xmlns:p14="http://schemas.microsoft.com/office/powerpoint/2010/main">
    <mc:Choice Requires="p14">
      <p:transition spd="slow" p14:dur="1250" advTm="12035">
        <p:fade/>
      </p:transition>
    </mc:Choice>
    <mc:Fallback xmlns="">
      <p:transition spd="slow" advTm="1203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F2F1-3A57-E942-955A-43DFF9A00B8C}"/>
              </a:ext>
            </a:extLst>
          </p:cNvPr>
          <p:cNvSpPr>
            <a:spLocks noGrp="1"/>
          </p:cNvSpPr>
          <p:nvPr>
            <p:ph type="title"/>
          </p:nvPr>
        </p:nvSpPr>
        <p:spPr/>
        <p:txBody>
          <a:bodyPr/>
          <a:lstStyle/>
          <a:p>
            <a:r>
              <a:rPr lang="en-US" dirty="0"/>
              <a:t>Historic District Tour              Peoria, IL</a:t>
            </a:r>
          </a:p>
        </p:txBody>
      </p:sp>
      <p:sp>
        <p:nvSpPr>
          <p:cNvPr id="3" name="Content Placeholder 2">
            <a:extLst>
              <a:ext uri="{FF2B5EF4-FFF2-40B4-BE49-F238E27FC236}">
                <a16:creationId xmlns:a16="http://schemas.microsoft.com/office/drawing/2014/main" id="{F15557F5-3BE7-F641-9262-11EDB7A1B482}"/>
              </a:ext>
            </a:extLst>
          </p:cNvPr>
          <p:cNvSpPr>
            <a:spLocks noGrp="1"/>
          </p:cNvSpPr>
          <p:nvPr>
            <p:ph idx="1"/>
          </p:nvPr>
        </p:nvSpPr>
        <p:spPr/>
        <p:txBody>
          <a:bodyPr/>
          <a:lstStyle/>
          <a:p>
            <a:r>
              <a:rPr lang="en-US" dirty="0"/>
              <a:t>September 18</a:t>
            </a:r>
          </a:p>
        </p:txBody>
      </p:sp>
      <p:pic>
        <p:nvPicPr>
          <p:cNvPr id="5" name="Picture 4">
            <a:extLst>
              <a:ext uri="{FF2B5EF4-FFF2-40B4-BE49-F238E27FC236}">
                <a16:creationId xmlns:a16="http://schemas.microsoft.com/office/drawing/2014/main" id="{E3233539-D8E2-6547-AA31-9F368A350B00}"/>
              </a:ext>
            </a:extLst>
          </p:cNvPr>
          <p:cNvPicPr>
            <a:picLocks noChangeAspect="1"/>
          </p:cNvPicPr>
          <p:nvPr/>
        </p:nvPicPr>
        <p:blipFill rotWithShape="1">
          <a:blip r:embed="rId2"/>
          <a:srcRect l="20606" t="32510"/>
          <a:stretch/>
        </p:blipFill>
        <p:spPr>
          <a:xfrm rot="5400000">
            <a:off x="3213082" y="2899651"/>
            <a:ext cx="4644368" cy="2961004"/>
          </a:xfrm>
          <a:prstGeom prst="rect">
            <a:avLst/>
          </a:prstGeom>
        </p:spPr>
      </p:pic>
      <p:sp>
        <p:nvSpPr>
          <p:cNvPr id="4" name="TextBox 3">
            <a:extLst>
              <a:ext uri="{FF2B5EF4-FFF2-40B4-BE49-F238E27FC236}">
                <a16:creationId xmlns:a16="http://schemas.microsoft.com/office/drawing/2014/main" id="{296FF672-BC4F-4842-8509-65574D3A1114}"/>
              </a:ext>
            </a:extLst>
          </p:cNvPr>
          <p:cNvSpPr txBox="1"/>
          <p:nvPr/>
        </p:nvSpPr>
        <p:spPr>
          <a:xfrm>
            <a:off x="7721599" y="3429000"/>
            <a:ext cx="3685309" cy="830997"/>
          </a:xfrm>
          <a:prstGeom prst="rect">
            <a:avLst/>
          </a:prstGeom>
          <a:noFill/>
        </p:spPr>
        <p:txBody>
          <a:bodyPr wrap="square" rtlCol="0">
            <a:spAutoFit/>
          </a:bodyPr>
          <a:lstStyle/>
          <a:p>
            <a:r>
              <a:rPr lang="en-US" sz="2400"/>
              <a:t>Our Tour Guide</a:t>
            </a:r>
          </a:p>
          <a:p>
            <a:r>
              <a:rPr lang="en-US" sz="2400"/>
              <a:t>Notice his Patriotic shirt</a:t>
            </a:r>
          </a:p>
        </p:txBody>
      </p:sp>
    </p:spTree>
    <p:extLst>
      <p:ext uri="{BB962C8B-B14F-4D97-AF65-F5344CB8AC3E}">
        <p14:creationId xmlns:p14="http://schemas.microsoft.com/office/powerpoint/2010/main" val="1082009177"/>
      </p:ext>
    </p:extLst>
  </p:cSld>
  <p:clrMapOvr>
    <a:masterClrMapping/>
  </p:clrMapOvr>
  <mc:AlternateContent xmlns:mc="http://schemas.openxmlformats.org/markup-compatibility/2006" xmlns:p14="http://schemas.microsoft.com/office/powerpoint/2010/main">
    <mc:Choice Requires="p14">
      <p:transition spd="slow" p14:dur="1250" advTm="5290">
        <p:fade/>
      </p:transition>
    </mc:Choice>
    <mc:Fallback xmlns="">
      <p:transition spd="slow" advTm="529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5B3BA0-BECB-9745-9A68-DEA1EB70B9BE}"/>
              </a:ext>
            </a:extLst>
          </p:cNvPr>
          <p:cNvPicPr>
            <a:picLocks noChangeAspect="1"/>
          </p:cNvPicPr>
          <p:nvPr/>
        </p:nvPicPr>
        <p:blipFill>
          <a:blip r:embed="rId2"/>
          <a:stretch>
            <a:fillRect/>
          </a:stretch>
        </p:blipFill>
        <p:spPr>
          <a:xfrm>
            <a:off x="3671787" y="607976"/>
            <a:ext cx="4198700" cy="5598266"/>
          </a:xfrm>
          <a:prstGeom prst="rect">
            <a:avLst/>
          </a:prstGeom>
          <a:ln>
            <a:noFill/>
          </a:ln>
          <a:effectLst>
            <a:softEdge rad="112500"/>
          </a:effectLst>
        </p:spPr>
      </p:pic>
      <p:pic>
        <p:nvPicPr>
          <p:cNvPr id="7" name="Picture 6">
            <a:extLst>
              <a:ext uri="{FF2B5EF4-FFF2-40B4-BE49-F238E27FC236}">
                <a16:creationId xmlns:a16="http://schemas.microsoft.com/office/drawing/2014/main" id="{0873FD3C-3BE8-2846-BD26-ABA10B19D6B4}"/>
              </a:ext>
            </a:extLst>
          </p:cNvPr>
          <p:cNvPicPr>
            <a:picLocks noChangeAspect="1"/>
          </p:cNvPicPr>
          <p:nvPr/>
        </p:nvPicPr>
        <p:blipFill>
          <a:blip r:embed="rId3"/>
          <a:stretch>
            <a:fillRect/>
          </a:stretch>
        </p:blipFill>
        <p:spPr>
          <a:xfrm>
            <a:off x="7870487" y="607974"/>
            <a:ext cx="4198701" cy="5598268"/>
          </a:xfrm>
          <a:prstGeom prst="rect">
            <a:avLst/>
          </a:prstGeom>
          <a:ln>
            <a:noFill/>
          </a:ln>
          <a:effectLst>
            <a:softEdge rad="112500"/>
          </a:effectLst>
        </p:spPr>
      </p:pic>
      <p:pic>
        <p:nvPicPr>
          <p:cNvPr id="10" name="Picture 9">
            <a:extLst>
              <a:ext uri="{FF2B5EF4-FFF2-40B4-BE49-F238E27FC236}">
                <a16:creationId xmlns:a16="http://schemas.microsoft.com/office/drawing/2014/main" id="{A8498DFB-B23C-5949-A410-A8C4AC8EF88E}"/>
              </a:ext>
            </a:extLst>
          </p:cNvPr>
          <p:cNvPicPr>
            <a:picLocks noChangeAspect="1"/>
          </p:cNvPicPr>
          <p:nvPr/>
        </p:nvPicPr>
        <p:blipFill rotWithShape="1">
          <a:blip r:embed="rId4"/>
          <a:srcRect l="23800" t="-391" r="-14645" b="391"/>
          <a:stretch/>
        </p:blipFill>
        <p:spPr>
          <a:xfrm>
            <a:off x="408562" y="607977"/>
            <a:ext cx="3615448" cy="5598265"/>
          </a:xfrm>
          <a:prstGeom prst="rect">
            <a:avLst/>
          </a:prstGeom>
          <a:ln>
            <a:noFill/>
          </a:ln>
          <a:effectLst>
            <a:softEdge rad="112500"/>
          </a:effectLst>
        </p:spPr>
      </p:pic>
      <p:sp>
        <p:nvSpPr>
          <p:cNvPr id="2" name="TextBox 1">
            <a:extLst>
              <a:ext uri="{FF2B5EF4-FFF2-40B4-BE49-F238E27FC236}">
                <a16:creationId xmlns:a16="http://schemas.microsoft.com/office/drawing/2014/main" id="{748BD81B-AF1F-364A-9308-E9132D1C089F}"/>
              </a:ext>
            </a:extLst>
          </p:cNvPr>
          <p:cNvSpPr txBox="1"/>
          <p:nvPr/>
        </p:nvSpPr>
        <p:spPr>
          <a:xfrm>
            <a:off x="903862" y="6250023"/>
            <a:ext cx="2017219" cy="461665"/>
          </a:xfrm>
          <a:prstGeom prst="rect">
            <a:avLst/>
          </a:prstGeom>
          <a:noFill/>
        </p:spPr>
        <p:txBody>
          <a:bodyPr wrap="none" rtlCol="0">
            <a:spAutoFit/>
          </a:bodyPr>
          <a:lstStyle/>
          <a:p>
            <a:r>
              <a:rPr lang="en-US" sz="2400">
                <a:solidFill>
                  <a:schemeClr val="bg1"/>
                </a:solidFill>
              </a:rPr>
              <a:t>Billiard Room</a:t>
            </a:r>
          </a:p>
        </p:txBody>
      </p:sp>
      <p:sp>
        <p:nvSpPr>
          <p:cNvPr id="3" name="TextBox 2">
            <a:extLst>
              <a:ext uri="{FF2B5EF4-FFF2-40B4-BE49-F238E27FC236}">
                <a16:creationId xmlns:a16="http://schemas.microsoft.com/office/drawing/2014/main" id="{6B0C88A5-22F3-BA44-80BE-64D3AF9F621B}"/>
              </a:ext>
            </a:extLst>
          </p:cNvPr>
          <p:cNvSpPr txBox="1"/>
          <p:nvPr/>
        </p:nvSpPr>
        <p:spPr>
          <a:xfrm>
            <a:off x="6829425" y="6299880"/>
            <a:ext cx="2089033" cy="461665"/>
          </a:xfrm>
          <a:prstGeom prst="rect">
            <a:avLst/>
          </a:prstGeom>
          <a:noFill/>
        </p:spPr>
        <p:txBody>
          <a:bodyPr wrap="none" rtlCol="0">
            <a:spAutoFit/>
          </a:bodyPr>
          <a:lstStyle/>
          <a:p>
            <a:r>
              <a:rPr lang="en-US" sz="2400">
                <a:solidFill>
                  <a:schemeClr val="bg1"/>
                </a:solidFill>
              </a:rPr>
              <a:t>Formal Dining</a:t>
            </a:r>
          </a:p>
        </p:txBody>
      </p:sp>
    </p:spTree>
    <p:extLst>
      <p:ext uri="{BB962C8B-B14F-4D97-AF65-F5344CB8AC3E}">
        <p14:creationId xmlns:p14="http://schemas.microsoft.com/office/powerpoint/2010/main" val="3294503083"/>
      </p:ext>
    </p:extLst>
  </p:cSld>
  <p:clrMapOvr>
    <a:masterClrMapping/>
  </p:clrMapOvr>
  <mc:AlternateContent xmlns:mc="http://schemas.openxmlformats.org/markup-compatibility/2006" xmlns:p14="http://schemas.microsoft.com/office/powerpoint/2010/main">
    <mc:Choice Requires="p14">
      <p:transition spd="slow" p14:dur="1250" advTm="7963">
        <p:fade/>
      </p:transition>
    </mc:Choice>
    <mc:Fallback xmlns="">
      <p:transition spd="slow" advTm="7963">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93B30A-8797-084A-8F74-459D0A9A0ED2}"/>
              </a:ext>
            </a:extLst>
          </p:cNvPr>
          <p:cNvPicPr>
            <a:picLocks noGrp="1" noChangeAspect="1"/>
          </p:cNvPicPr>
          <p:nvPr>
            <p:ph idx="1"/>
          </p:nvPr>
        </p:nvPicPr>
        <p:blipFill>
          <a:blip r:embed="rId2"/>
          <a:stretch>
            <a:fillRect/>
          </a:stretch>
        </p:blipFill>
        <p:spPr>
          <a:xfrm>
            <a:off x="276533" y="600319"/>
            <a:ext cx="3675433" cy="4993084"/>
          </a:xfrm>
          <a:prstGeom prst="rect">
            <a:avLst/>
          </a:prstGeom>
          <a:ln>
            <a:noFill/>
          </a:ln>
          <a:effectLst>
            <a:softEdge rad="112500"/>
          </a:effectLst>
        </p:spPr>
      </p:pic>
      <p:pic>
        <p:nvPicPr>
          <p:cNvPr id="11" name="Picture 10">
            <a:extLst>
              <a:ext uri="{FF2B5EF4-FFF2-40B4-BE49-F238E27FC236}">
                <a16:creationId xmlns:a16="http://schemas.microsoft.com/office/drawing/2014/main" id="{87F7370F-BB81-F04E-A3CB-AB34738F4125}"/>
              </a:ext>
            </a:extLst>
          </p:cNvPr>
          <p:cNvPicPr>
            <a:picLocks noChangeAspect="1"/>
          </p:cNvPicPr>
          <p:nvPr/>
        </p:nvPicPr>
        <p:blipFill>
          <a:blip r:embed="rId3"/>
          <a:stretch>
            <a:fillRect/>
          </a:stretch>
        </p:blipFill>
        <p:spPr>
          <a:xfrm>
            <a:off x="4188903" y="507812"/>
            <a:ext cx="3814194" cy="5085592"/>
          </a:xfrm>
          <a:prstGeom prst="rect">
            <a:avLst/>
          </a:prstGeom>
          <a:ln>
            <a:noFill/>
          </a:ln>
          <a:effectLst>
            <a:softEdge rad="112500"/>
          </a:effectLst>
        </p:spPr>
      </p:pic>
      <p:pic>
        <p:nvPicPr>
          <p:cNvPr id="13" name="Picture 12">
            <a:extLst>
              <a:ext uri="{FF2B5EF4-FFF2-40B4-BE49-F238E27FC236}">
                <a16:creationId xmlns:a16="http://schemas.microsoft.com/office/drawing/2014/main" id="{ECD49659-B1F5-7540-BC6E-0C7433AF8185}"/>
              </a:ext>
            </a:extLst>
          </p:cNvPr>
          <p:cNvPicPr>
            <a:picLocks noChangeAspect="1"/>
          </p:cNvPicPr>
          <p:nvPr/>
        </p:nvPicPr>
        <p:blipFill>
          <a:blip r:embed="rId4"/>
          <a:stretch>
            <a:fillRect/>
          </a:stretch>
        </p:blipFill>
        <p:spPr>
          <a:xfrm>
            <a:off x="8131011" y="507812"/>
            <a:ext cx="3675434" cy="5085591"/>
          </a:xfrm>
          <a:prstGeom prst="rect">
            <a:avLst/>
          </a:prstGeom>
          <a:ln>
            <a:noFill/>
          </a:ln>
          <a:effectLst>
            <a:softEdge rad="112500"/>
          </a:effectLst>
        </p:spPr>
      </p:pic>
      <p:sp>
        <p:nvSpPr>
          <p:cNvPr id="2" name="TextBox 1">
            <a:extLst>
              <a:ext uri="{FF2B5EF4-FFF2-40B4-BE49-F238E27FC236}">
                <a16:creationId xmlns:a16="http://schemas.microsoft.com/office/drawing/2014/main" id="{4F512F30-7F2C-4844-9E40-8235364AB5CA}"/>
              </a:ext>
            </a:extLst>
          </p:cNvPr>
          <p:cNvSpPr txBox="1"/>
          <p:nvPr/>
        </p:nvSpPr>
        <p:spPr>
          <a:xfrm>
            <a:off x="1781175" y="5943600"/>
            <a:ext cx="1119217" cy="461665"/>
          </a:xfrm>
          <a:prstGeom prst="rect">
            <a:avLst/>
          </a:prstGeom>
          <a:noFill/>
        </p:spPr>
        <p:txBody>
          <a:bodyPr wrap="none" rtlCol="0">
            <a:spAutoFit/>
          </a:bodyPr>
          <a:lstStyle/>
          <a:p>
            <a:r>
              <a:rPr lang="en-US" sz="2400">
                <a:solidFill>
                  <a:schemeClr val="bg1"/>
                </a:solidFill>
              </a:rPr>
              <a:t>Atrium</a:t>
            </a:r>
          </a:p>
        </p:txBody>
      </p:sp>
      <p:sp>
        <p:nvSpPr>
          <p:cNvPr id="3" name="TextBox 2">
            <a:extLst>
              <a:ext uri="{FF2B5EF4-FFF2-40B4-BE49-F238E27FC236}">
                <a16:creationId xmlns:a16="http://schemas.microsoft.com/office/drawing/2014/main" id="{979B39B6-4392-AB4D-A747-4085C8CD4AA3}"/>
              </a:ext>
            </a:extLst>
          </p:cNvPr>
          <p:cNvSpPr txBox="1"/>
          <p:nvPr/>
        </p:nvSpPr>
        <p:spPr>
          <a:xfrm>
            <a:off x="7477125" y="5876925"/>
            <a:ext cx="1154483" cy="461665"/>
          </a:xfrm>
          <a:prstGeom prst="rect">
            <a:avLst/>
          </a:prstGeom>
          <a:noFill/>
        </p:spPr>
        <p:txBody>
          <a:bodyPr wrap="none" rtlCol="0">
            <a:spAutoFit/>
          </a:bodyPr>
          <a:lstStyle/>
          <a:p>
            <a:r>
              <a:rPr lang="en-US" sz="2400">
                <a:solidFill>
                  <a:schemeClr val="bg1"/>
                </a:solidFill>
              </a:rPr>
              <a:t>Library</a:t>
            </a:r>
          </a:p>
        </p:txBody>
      </p:sp>
    </p:spTree>
    <p:extLst>
      <p:ext uri="{BB962C8B-B14F-4D97-AF65-F5344CB8AC3E}">
        <p14:creationId xmlns:p14="http://schemas.microsoft.com/office/powerpoint/2010/main" val="4033220899"/>
      </p:ext>
    </p:extLst>
  </p:cSld>
  <p:clrMapOvr>
    <a:masterClrMapping/>
  </p:clrMapOvr>
  <mc:AlternateContent xmlns:mc="http://schemas.openxmlformats.org/markup-compatibility/2006" xmlns:p14="http://schemas.microsoft.com/office/powerpoint/2010/main">
    <mc:Choice Requires="p14">
      <p:transition spd="slow" p14:dur="1250" advTm="10438">
        <p:fade/>
      </p:transition>
    </mc:Choice>
    <mc:Fallback xmlns="">
      <p:transition spd="slow" advTm="10438">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D9FF02-BEA1-E840-8A09-E82C88F05AD3}"/>
              </a:ext>
            </a:extLst>
          </p:cNvPr>
          <p:cNvPicPr>
            <a:picLocks noGrp="1" noChangeAspect="1"/>
          </p:cNvPicPr>
          <p:nvPr>
            <p:ph idx="1"/>
          </p:nvPr>
        </p:nvPicPr>
        <p:blipFill>
          <a:blip r:embed="rId2"/>
          <a:stretch>
            <a:fillRect/>
          </a:stretch>
        </p:blipFill>
        <p:spPr>
          <a:xfrm>
            <a:off x="5745665" y="272374"/>
            <a:ext cx="4034547" cy="5379396"/>
          </a:xfrm>
          <a:prstGeom prst="rect">
            <a:avLst/>
          </a:prstGeom>
          <a:ln>
            <a:noFill/>
          </a:ln>
          <a:effectLst>
            <a:softEdge rad="112500"/>
          </a:effectLst>
        </p:spPr>
      </p:pic>
      <p:pic>
        <p:nvPicPr>
          <p:cNvPr id="7" name="Picture 6">
            <a:extLst>
              <a:ext uri="{FF2B5EF4-FFF2-40B4-BE49-F238E27FC236}">
                <a16:creationId xmlns:a16="http://schemas.microsoft.com/office/drawing/2014/main" id="{7B1FA193-4457-DD42-8FC6-287A6C076EBD}"/>
              </a:ext>
            </a:extLst>
          </p:cNvPr>
          <p:cNvPicPr>
            <a:picLocks noChangeAspect="1"/>
          </p:cNvPicPr>
          <p:nvPr/>
        </p:nvPicPr>
        <p:blipFill rotWithShape="1">
          <a:blip r:embed="rId3"/>
          <a:srcRect b="36257"/>
          <a:stretch/>
        </p:blipFill>
        <p:spPr>
          <a:xfrm>
            <a:off x="8454019" y="3806448"/>
            <a:ext cx="3269969" cy="2779178"/>
          </a:xfrm>
          <a:prstGeom prst="rect">
            <a:avLst/>
          </a:prstGeom>
          <a:ln>
            <a:noFill/>
          </a:ln>
          <a:effectLst>
            <a:softEdge rad="112500"/>
          </a:effectLst>
        </p:spPr>
      </p:pic>
      <p:pic>
        <p:nvPicPr>
          <p:cNvPr id="8" name="Picture 7">
            <a:extLst>
              <a:ext uri="{FF2B5EF4-FFF2-40B4-BE49-F238E27FC236}">
                <a16:creationId xmlns:a16="http://schemas.microsoft.com/office/drawing/2014/main" id="{C3F02262-3D5B-B244-9B7B-1248633D96EB}"/>
              </a:ext>
            </a:extLst>
          </p:cNvPr>
          <p:cNvPicPr>
            <a:picLocks noChangeAspect="1"/>
          </p:cNvPicPr>
          <p:nvPr/>
        </p:nvPicPr>
        <p:blipFill>
          <a:blip r:embed="rId4"/>
          <a:stretch>
            <a:fillRect/>
          </a:stretch>
        </p:blipFill>
        <p:spPr>
          <a:xfrm>
            <a:off x="817124" y="272374"/>
            <a:ext cx="4034547" cy="5379396"/>
          </a:xfrm>
          <a:prstGeom prst="rect">
            <a:avLst/>
          </a:prstGeom>
          <a:ln>
            <a:noFill/>
          </a:ln>
          <a:effectLst>
            <a:softEdge rad="112500"/>
          </a:effectLst>
        </p:spPr>
      </p:pic>
      <p:sp>
        <p:nvSpPr>
          <p:cNvPr id="3" name="TextBox 2">
            <a:extLst>
              <a:ext uri="{FF2B5EF4-FFF2-40B4-BE49-F238E27FC236}">
                <a16:creationId xmlns:a16="http://schemas.microsoft.com/office/drawing/2014/main" id="{EFC00893-FF92-5647-A141-CC92433864A4}"/>
              </a:ext>
            </a:extLst>
          </p:cNvPr>
          <p:cNvSpPr txBox="1"/>
          <p:nvPr/>
        </p:nvSpPr>
        <p:spPr>
          <a:xfrm>
            <a:off x="2013221" y="5862956"/>
            <a:ext cx="2990850" cy="461665"/>
          </a:xfrm>
          <a:prstGeom prst="rect">
            <a:avLst/>
          </a:prstGeom>
          <a:noFill/>
        </p:spPr>
        <p:txBody>
          <a:bodyPr wrap="square" rtlCol="0">
            <a:spAutoFit/>
          </a:bodyPr>
          <a:lstStyle/>
          <a:p>
            <a:r>
              <a:rPr lang="en-US" sz="2400">
                <a:solidFill>
                  <a:schemeClr val="bg1"/>
                </a:solidFill>
              </a:rPr>
              <a:t>Music Room</a:t>
            </a:r>
          </a:p>
        </p:txBody>
      </p:sp>
      <p:sp>
        <p:nvSpPr>
          <p:cNvPr id="4" name="TextBox 3">
            <a:extLst>
              <a:ext uri="{FF2B5EF4-FFF2-40B4-BE49-F238E27FC236}">
                <a16:creationId xmlns:a16="http://schemas.microsoft.com/office/drawing/2014/main" id="{58126B4F-2B93-CF40-8065-D2F96EB15D49}"/>
              </a:ext>
            </a:extLst>
          </p:cNvPr>
          <p:cNvSpPr txBox="1"/>
          <p:nvPr/>
        </p:nvSpPr>
        <p:spPr>
          <a:xfrm>
            <a:off x="9896475" y="1876425"/>
            <a:ext cx="2075066" cy="830997"/>
          </a:xfrm>
          <a:prstGeom prst="rect">
            <a:avLst/>
          </a:prstGeom>
          <a:noFill/>
        </p:spPr>
        <p:txBody>
          <a:bodyPr wrap="square" rtlCol="0">
            <a:spAutoFit/>
          </a:bodyPr>
          <a:lstStyle/>
          <a:p>
            <a:pPr algn="ctr"/>
            <a:r>
              <a:rPr lang="en-US" sz="2400">
                <a:solidFill>
                  <a:schemeClr val="bg1"/>
                </a:solidFill>
              </a:rPr>
              <a:t>One of Many</a:t>
            </a:r>
          </a:p>
          <a:p>
            <a:pPr algn="ctr"/>
            <a:r>
              <a:rPr lang="en-US" sz="2400">
                <a:solidFill>
                  <a:schemeClr val="bg1"/>
                </a:solidFill>
              </a:rPr>
              <a:t>Bedrooms</a:t>
            </a:r>
          </a:p>
        </p:txBody>
      </p:sp>
    </p:spTree>
    <p:extLst>
      <p:ext uri="{BB962C8B-B14F-4D97-AF65-F5344CB8AC3E}">
        <p14:creationId xmlns:p14="http://schemas.microsoft.com/office/powerpoint/2010/main" val="609010652"/>
      </p:ext>
    </p:extLst>
  </p:cSld>
  <p:clrMapOvr>
    <a:masterClrMapping/>
  </p:clrMapOvr>
  <mc:AlternateContent xmlns:mc="http://schemas.openxmlformats.org/markup-compatibility/2006" xmlns:p14="http://schemas.microsoft.com/office/powerpoint/2010/main">
    <mc:Choice Requires="p14">
      <p:transition spd="slow" p14:dur="1250" advTm="4253">
        <p:fade/>
      </p:transition>
    </mc:Choice>
    <mc:Fallback xmlns="">
      <p:transition spd="slow" advTm="4253">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C46128-B69D-2846-8397-B923B176287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58878" y="87219"/>
            <a:ext cx="3589507" cy="4786009"/>
          </a:xfrm>
          <a:prstGeom prst="rect">
            <a:avLst/>
          </a:prstGeom>
          <a:ln>
            <a:noFill/>
          </a:ln>
          <a:effectLst>
            <a:softEdge rad="112500"/>
          </a:effectLst>
        </p:spPr>
      </p:pic>
      <p:pic>
        <p:nvPicPr>
          <p:cNvPr id="9" name="Picture 8">
            <a:extLst>
              <a:ext uri="{FF2B5EF4-FFF2-40B4-BE49-F238E27FC236}">
                <a16:creationId xmlns:a16="http://schemas.microsoft.com/office/drawing/2014/main" id="{B9246CB5-2636-B648-A950-5AE2E87B7EB9}"/>
              </a:ext>
            </a:extLst>
          </p:cNvPr>
          <p:cNvPicPr>
            <a:picLocks noChangeAspect="1"/>
          </p:cNvPicPr>
          <p:nvPr/>
        </p:nvPicPr>
        <p:blipFill>
          <a:blip r:embed="rId4"/>
          <a:stretch>
            <a:fillRect/>
          </a:stretch>
        </p:blipFill>
        <p:spPr>
          <a:xfrm>
            <a:off x="5705100" y="329059"/>
            <a:ext cx="2875784" cy="3834379"/>
          </a:xfrm>
          <a:prstGeom prst="rect">
            <a:avLst/>
          </a:prstGeom>
          <a:ln>
            <a:noFill/>
          </a:ln>
          <a:effectLst>
            <a:softEdge rad="112500"/>
          </a:effectLst>
        </p:spPr>
      </p:pic>
      <p:pic>
        <p:nvPicPr>
          <p:cNvPr id="11" name="Picture 10">
            <a:extLst>
              <a:ext uri="{FF2B5EF4-FFF2-40B4-BE49-F238E27FC236}">
                <a16:creationId xmlns:a16="http://schemas.microsoft.com/office/drawing/2014/main" id="{3AB70B29-05E2-584F-9D99-64409CCB9D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2869255" y="2468454"/>
            <a:ext cx="3226745" cy="4302327"/>
          </a:xfrm>
          <a:prstGeom prst="rect">
            <a:avLst/>
          </a:prstGeom>
          <a:ln>
            <a:noFill/>
          </a:ln>
          <a:effectLst>
            <a:softEdge rad="112500"/>
          </a:effectLst>
        </p:spPr>
      </p:pic>
      <p:pic>
        <p:nvPicPr>
          <p:cNvPr id="13" name="Picture 12">
            <a:extLst>
              <a:ext uri="{FF2B5EF4-FFF2-40B4-BE49-F238E27FC236}">
                <a16:creationId xmlns:a16="http://schemas.microsoft.com/office/drawing/2014/main" id="{B483EE8C-6EDB-5F48-8E4F-ADC98399BE9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23829"/>
          <a:stretch/>
        </p:blipFill>
        <p:spPr>
          <a:xfrm>
            <a:off x="8189983" y="2879510"/>
            <a:ext cx="3593364" cy="3649431"/>
          </a:xfrm>
          <a:prstGeom prst="rect">
            <a:avLst/>
          </a:prstGeom>
          <a:ln>
            <a:noFill/>
          </a:ln>
          <a:effectLst>
            <a:softEdge rad="112500"/>
          </a:effectLst>
        </p:spPr>
      </p:pic>
      <p:sp>
        <p:nvSpPr>
          <p:cNvPr id="2" name="TextBox 1">
            <a:extLst>
              <a:ext uri="{FF2B5EF4-FFF2-40B4-BE49-F238E27FC236}">
                <a16:creationId xmlns:a16="http://schemas.microsoft.com/office/drawing/2014/main" id="{BC780579-95CD-F54A-8C10-A17F031A6A1E}"/>
              </a:ext>
            </a:extLst>
          </p:cNvPr>
          <p:cNvSpPr txBox="1"/>
          <p:nvPr/>
        </p:nvSpPr>
        <p:spPr>
          <a:xfrm>
            <a:off x="838200" y="5276850"/>
            <a:ext cx="1255472" cy="830997"/>
          </a:xfrm>
          <a:prstGeom prst="rect">
            <a:avLst/>
          </a:prstGeom>
          <a:noFill/>
        </p:spPr>
        <p:txBody>
          <a:bodyPr wrap="none" rtlCol="0">
            <a:spAutoFit/>
          </a:bodyPr>
          <a:lstStyle/>
          <a:p>
            <a:r>
              <a:rPr lang="en-US" sz="2400">
                <a:solidFill>
                  <a:schemeClr val="bg1"/>
                </a:solidFill>
              </a:rPr>
              <a:t>Bowling</a:t>
            </a:r>
          </a:p>
          <a:p>
            <a:r>
              <a:rPr lang="en-US" sz="2400">
                <a:solidFill>
                  <a:schemeClr val="bg1"/>
                </a:solidFill>
              </a:rPr>
              <a:t>Alley</a:t>
            </a:r>
          </a:p>
        </p:txBody>
      </p:sp>
      <p:sp>
        <p:nvSpPr>
          <p:cNvPr id="3" name="TextBox 2">
            <a:extLst>
              <a:ext uri="{FF2B5EF4-FFF2-40B4-BE49-F238E27FC236}">
                <a16:creationId xmlns:a16="http://schemas.microsoft.com/office/drawing/2014/main" id="{2A693E1A-E28D-A44D-97E4-7011506211C6}"/>
              </a:ext>
            </a:extLst>
          </p:cNvPr>
          <p:cNvSpPr txBox="1"/>
          <p:nvPr/>
        </p:nvSpPr>
        <p:spPr>
          <a:xfrm>
            <a:off x="6381750" y="5143500"/>
            <a:ext cx="763351" cy="461665"/>
          </a:xfrm>
          <a:prstGeom prst="rect">
            <a:avLst/>
          </a:prstGeom>
          <a:noFill/>
        </p:spPr>
        <p:txBody>
          <a:bodyPr wrap="none" rtlCol="0">
            <a:spAutoFit/>
          </a:bodyPr>
          <a:lstStyle/>
          <a:p>
            <a:r>
              <a:rPr lang="en-US" sz="2400">
                <a:solidFill>
                  <a:schemeClr val="bg1"/>
                </a:solidFill>
              </a:rPr>
              <a:t>Pool</a:t>
            </a:r>
          </a:p>
        </p:txBody>
      </p:sp>
      <p:sp>
        <p:nvSpPr>
          <p:cNvPr id="4" name="TextBox 3">
            <a:extLst>
              <a:ext uri="{FF2B5EF4-FFF2-40B4-BE49-F238E27FC236}">
                <a16:creationId xmlns:a16="http://schemas.microsoft.com/office/drawing/2014/main" id="{8CEEBF52-26EC-4740-B66E-7C2FEB0240B4}"/>
              </a:ext>
            </a:extLst>
          </p:cNvPr>
          <p:cNvSpPr txBox="1"/>
          <p:nvPr/>
        </p:nvSpPr>
        <p:spPr>
          <a:xfrm>
            <a:off x="4229100" y="657225"/>
            <a:ext cx="1322798" cy="830997"/>
          </a:xfrm>
          <a:prstGeom prst="rect">
            <a:avLst/>
          </a:prstGeom>
          <a:noFill/>
        </p:spPr>
        <p:txBody>
          <a:bodyPr wrap="none" rtlCol="0">
            <a:spAutoFit/>
          </a:bodyPr>
          <a:lstStyle/>
          <a:p>
            <a:r>
              <a:rPr lang="en-US" sz="2400">
                <a:solidFill>
                  <a:schemeClr val="bg1"/>
                </a:solidFill>
              </a:rPr>
              <a:t>Dressing</a:t>
            </a:r>
          </a:p>
          <a:p>
            <a:r>
              <a:rPr lang="en-US" sz="2400">
                <a:solidFill>
                  <a:schemeClr val="bg1"/>
                </a:solidFill>
              </a:rPr>
              <a:t> </a:t>
            </a:r>
            <a:r>
              <a:rPr lang="en-US" sz="2400" err="1">
                <a:solidFill>
                  <a:schemeClr val="bg1"/>
                </a:solidFill>
              </a:rPr>
              <a:t>Roooms</a:t>
            </a:r>
            <a:endParaRPr lang="en-US" sz="2400">
              <a:solidFill>
                <a:schemeClr val="bg1"/>
              </a:solidFill>
            </a:endParaRPr>
          </a:p>
        </p:txBody>
      </p:sp>
      <p:sp>
        <p:nvSpPr>
          <p:cNvPr id="5" name="TextBox 4">
            <a:extLst>
              <a:ext uri="{FF2B5EF4-FFF2-40B4-BE49-F238E27FC236}">
                <a16:creationId xmlns:a16="http://schemas.microsoft.com/office/drawing/2014/main" id="{17367BC5-741A-ED48-8B32-7469DA94D760}"/>
              </a:ext>
            </a:extLst>
          </p:cNvPr>
          <p:cNvSpPr txBox="1"/>
          <p:nvPr/>
        </p:nvSpPr>
        <p:spPr>
          <a:xfrm>
            <a:off x="9663388" y="2110891"/>
            <a:ext cx="893193" cy="461665"/>
          </a:xfrm>
          <a:prstGeom prst="rect">
            <a:avLst/>
          </a:prstGeom>
          <a:noFill/>
        </p:spPr>
        <p:txBody>
          <a:bodyPr wrap="none" rtlCol="0">
            <a:spAutoFit/>
          </a:bodyPr>
          <a:lstStyle/>
          <a:p>
            <a:r>
              <a:rPr lang="en-US" sz="2400">
                <a:solidFill>
                  <a:schemeClr val="bg1"/>
                </a:solidFill>
              </a:rPr>
              <a:t>Gym </a:t>
            </a:r>
          </a:p>
        </p:txBody>
      </p:sp>
    </p:spTree>
    <p:extLst>
      <p:ext uri="{BB962C8B-B14F-4D97-AF65-F5344CB8AC3E}">
        <p14:creationId xmlns:p14="http://schemas.microsoft.com/office/powerpoint/2010/main" val="1910715754"/>
      </p:ext>
    </p:extLst>
  </p:cSld>
  <p:clrMapOvr>
    <a:masterClrMapping/>
  </p:clrMapOvr>
  <mc:AlternateContent xmlns:mc="http://schemas.openxmlformats.org/markup-compatibility/2006" xmlns:p14="http://schemas.microsoft.com/office/powerpoint/2010/main">
    <mc:Choice Requires="p14">
      <p:transition spd="slow" p14:dur="1250" advTm="5494">
        <p:fade/>
      </p:transition>
    </mc:Choice>
    <mc:Fallback xmlns="">
      <p:transition spd="slow" advTm="5494">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E0F09-5655-3D4B-8AFD-89B74226FBC6}"/>
              </a:ext>
            </a:extLst>
          </p:cNvPr>
          <p:cNvPicPr>
            <a:picLocks noChangeAspect="1"/>
          </p:cNvPicPr>
          <p:nvPr/>
        </p:nvPicPr>
        <p:blipFill>
          <a:blip r:embed="rId2"/>
          <a:stretch>
            <a:fillRect/>
          </a:stretch>
        </p:blipFill>
        <p:spPr>
          <a:xfrm>
            <a:off x="954324" y="582849"/>
            <a:ext cx="4189783" cy="5586378"/>
          </a:xfrm>
          <a:prstGeom prst="rect">
            <a:avLst/>
          </a:prstGeom>
          <a:ln>
            <a:noFill/>
          </a:ln>
          <a:effectLst>
            <a:softEdge rad="112500"/>
          </a:effectLst>
        </p:spPr>
      </p:pic>
      <p:pic>
        <p:nvPicPr>
          <p:cNvPr id="5" name="Picture 4">
            <a:extLst>
              <a:ext uri="{FF2B5EF4-FFF2-40B4-BE49-F238E27FC236}">
                <a16:creationId xmlns:a16="http://schemas.microsoft.com/office/drawing/2014/main" id="{1F13CC3A-6489-4F4E-87D1-B7DADD6AE607}"/>
              </a:ext>
            </a:extLst>
          </p:cNvPr>
          <p:cNvPicPr>
            <a:picLocks noChangeAspect="1"/>
          </p:cNvPicPr>
          <p:nvPr/>
        </p:nvPicPr>
        <p:blipFill>
          <a:blip r:embed="rId3"/>
          <a:stretch>
            <a:fillRect/>
          </a:stretch>
        </p:blipFill>
        <p:spPr>
          <a:xfrm>
            <a:off x="7166245" y="626352"/>
            <a:ext cx="4071431" cy="5428575"/>
          </a:xfrm>
          <a:prstGeom prst="rect">
            <a:avLst/>
          </a:prstGeom>
          <a:ln>
            <a:noFill/>
          </a:ln>
          <a:effectLst>
            <a:softEdge rad="112500"/>
          </a:effectLst>
        </p:spPr>
      </p:pic>
      <p:sp>
        <p:nvSpPr>
          <p:cNvPr id="2" name="TextBox 1">
            <a:extLst>
              <a:ext uri="{FF2B5EF4-FFF2-40B4-BE49-F238E27FC236}">
                <a16:creationId xmlns:a16="http://schemas.microsoft.com/office/drawing/2014/main" id="{8C48F0C4-056E-5941-B6A1-2B30BB6A05C6}"/>
              </a:ext>
            </a:extLst>
          </p:cNvPr>
          <p:cNvSpPr txBox="1"/>
          <p:nvPr/>
        </p:nvSpPr>
        <p:spPr>
          <a:xfrm>
            <a:off x="5331877" y="3454602"/>
            <a:ext cx="1688283" cy="584775"/>
          </a:xfrm>
          <a:prstGeom prst="rect">
            <a:avLst/>
          </a:prstGeom>
          <a:noFill/>
        </p:spPr>
        <p:txBody>
          <a:bodyPr wrap="none" rtlCol="0">
            <a:spAutoFit/>
          </a:bodyPr>
          <a:lstStyle/>
          <a:p>
            <a:r>
              <a:rPr lang="en-US" sz="3200">
                <a:solidFill>
                  <a:schemeClr val="bg1"/>
                </a:solidFill>
              </a:rPr>
              <a:t>Kitchen </a:t>
            </a:r>
          </a:p>
        </p:txBody>
      </p:sp>
    </p:spTree>
    <p:extLst>
      <p:ext uri="{BB962C8B-B14F-4D97-AF65-F5344CB8AC3E}">
        <p14:creationId xmlns:p14="http://schemas.microsoft.com/office/powerpoint/2010/main" val="45539607"/>
      </p:ext>
    </p:extLst>
  </p:cSld>
  <p:clrMapOvr>
    <a:masterClrMapping/>
  </p:clrMapOvr>
  <mc:AlternateContent xmlns:mc="http://schemas.openxmlformats.org/markup-compatibility/2006" xmlns:p14="http://schemas.microsoft.com/office/powerpoint/2010/main">
    <mc:Choice Requires="p14">
      <p:transition spd="slow" p14:dur="1250" advTm="9414">
        <p:fade/>
      </p:transition>
    </mc:Choice>
    <mc:Fallback xmlns="">
      <p:transition spd="slow" advTm="9414">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88ADEB-DD68-2F4D-A5E9-A08BEC7CEC54}"/>
              </a:ext>
            </a:extLst>
          </p:cNvPr>
          <p:cNvPicPr>
            <a:picLocks noChangeAspect="1"/>
          </p:cNvPicPr>
          <p:nvPr/>
        </p:nvPicPr>
        <p:blipFill>
          <a:blip r:embed="rId2"/>
          <a:stretch>
            <a:fillRect/>
          </a:stretch>
        </p:blipFill>
        <p:spPr>
          <a:xfrm>
            <a:off x="4415344" y="1373424"/>
            <a:ext cx="3888227" cy="5184303"/>
          </a:xfrm>
          <a:prstGeom prst="rect">
            <a:avLst/>
          </a:prstGeom>
        </p:spPr>
      </p:pic>
      <p:pic>
        <p:nvPicPr>
          <p:cNvPr id="5" name="Picture 4">
            <a:extLst>
              <a:ext uri="{FF2B5EF4-FFF2-40B4-BE49-F238E27FC236}">
                <a16:creationId xmlns:a16="http://schemas.microsoft.com/office/drawing/2014/main" id="{33D8B33F-CCC9-4440-9C67-6A07DA493BA3}"/>
              </a:ext>
            </a:extLst>
          </p:cNvPr>
          <p:cNvPicPr>
            <a:picLocks noChangeAspect="1"/>
          </p:cNvPicPr>
          <p:nvPr/>
        </p:nvPicPr>
        <p:blipFill>
          <a:blip r:embed="rId3"/>
          <a:stretch>
            <a:fillRect/>
          </a:stretch>
        </p:blipFill>
        <p:spPr>
          <a:xfrm>
            <a:off x="8697339" y="712010"/>
            <a:ext cx="3122983" cy="4163977"/>
          </a:xfrm>
          <a:prstGeom prst="rect">
            <a:avLst/>
          </a:prstGeom>
        </p:spPr>
      </p:pic>
      <p:pic>
        <p:nvPicPr>
          <p:cNvPr id="7" name="Picture 6">
            <a:extLst>
              <a:ext uri="{FF2B5EF4-FFF2-40B4-BE49-F238E27FC236}">
                <a16:creationId xmlns:a16="http://schemas.microsoft.com/office/drawing/2014/main" id="{92F695B8-AB14-6B47-809D-BFA399DF616B}"/>
              </a:ext>
            </a:extLst>
          </p:cNvPr>
          <p:cNvPicPr>
            <a:picLocks noChangeAspect="1"/>
          </p:cNvPicPr>
          <p:nvPr/>
        </p:nvPicPr>
        <p:blipFill>
          <a:blip r:embed="rId4"/>
          <a:stretch>
            <a:fillRect/>
          </a:stretch>
        </p:blipFill>
        <p:spPr>
          <a:xfrm>
            <a:off x="712956" y="464494"/>
            <a:ext cx="3308620" cy="4411493"/>
          </a:xfrm>
          <a:prstGeom prst="rect">
            <a:avLst/>
          </a:prstGeom>
        </p:spPr>
      </p:pic>
      <p:sp>
        <p:nvSpPr>
          <p:cNvPr id="2" name="TextBox 1">
            <a:extLst>
              <a:ext uri="{FF2B5EF4-FFF2-40B4-BE49-F238E27FC236}">
                <a16:creationId xmlns:a16="http://schemas.microsoft.com/office/drawing/2014/main" id="{71D268C0-A015-3E44-98E8-9523EF58D77C}"/>
              </a:ext>
            </a:extLst>
          </p:cNvPr>
          <p:cNvSpPr txBox="1"/>
          <p:nvPr/>
        </p:nvSpPr>
        <p:spPr>
          <a:xfrm>
            <a:off x="5010150" y="600075"/>
            <a:ext cx="2776722" cy="646331"/>
          </a:xfrm>
          <a:prstGeom prst="rect">
            <a:avLst/>
          </a:prstGeom>
          <a:noFill/>
        </p:spPr>
        <p:txBody>
          <a:bodyPr wrap="none" rtlCol="0">
            <a:spAutoFit/>
          </a:bodyPr>
          <a:lstStyle/>
          <a:p>
            <a:r>
              <a:rPr lang="en-US" sz="3600">
                <a:solidFill>
                  <a:schemeClr val="bg1"/>
                </a:solidFill>
              </a:rPr>
              <a:t>The Gardens</a:t>
            </a:r>
          </a:p>
        </p:txBody>
      </p:sp>
    </p:spTree>
    <p:extLst>
      <p:ext uri="{BB962C8B-B14F-4D97-AF65-F5344CB8AC3E}">
        <p14:creationId xmlns:p14="http://schemas.microsoft.com/office/powerpoint/2010/main" val="2939964833"/>
      </p:ext>
    </p:extLst>
  </p:cSld>
  <p:clrMapOvr>
    <a:masterClrMapping/>
  </p:clrMapOvr>
  <mc:AlternateContent xmlns:mc="http://schemas.openxmlformats.org/markup-compatibility/2006" xmlns:p14="http://schemas.microsoft.com/office/powerpoint/2010/main">
    <mc:Choice Requires="p14">
      <p:transition spd="slow" p14:dur="1250" advTm="5878">
        <p:fade/>
      </p:transition>
    </mc:Choice>
    <mc:Fallback xmlns="">
      <p:transition spd="slow" advTm="5878">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2F13C-FE41-6445-AFF6-7616B3EA3E3F}"/>
              </a:ext>
            </a:extLst>
          </p:cNvPr>
          <p:cNvPicPr>
            <a:picLocks noChangeAspect="1"/>
          </p:cNvPicPr>
          <p:nvPr/>
        </p:nvPicPr>
        <p:blipFill>
          <a:blip r:embed="rId2"/>
          <a:stretch>
            <a:fillRect/>
          </a:stretch>
        </p:blipFill>
        <p:spPr>
          <a:xfrm>
            <a:off x="2973421" y="357559"/>
            <a:ext cx="3122579" cy="4163438"/>
          </a:xfrm>
          <a:prstGeom prst="rect">
            <a:avLst/>
          </a:prstGeom>
          <a:ln>
            <a:noFill/>
          </a:ln>
          <a:effectLst>
            <a:softEdge rad="112500"/>
          </a:effectLst>
        </p:spPr>
      </p:pic>
      <p:pic>
        <p:nvPicPr>
          <p:cNvPr id="5" name="Picture 4">
            <a:extLst>
              <a:ext uri="{FF2B5EF4-FFF2-40B4-BE49-F238E27FC236}">
                <a16:creationId xmlns:a16="http://schemas.microsoft.com/office/drawing/2014/main" id="{1729444F-9196-4A45-91FB-54E4C78A0C4B}"/>
              </a:ext>
            </a:extLst>
          </p:cNvPr>
          <p:cNvPicPr>
            <a:picLocks noChangeAspect="1"/>
          </p:cNvPicPr>
          <p:nvPr/>
        </p:nvPicPr>
        <p:blipFill>
          <a:blip r:embed="rId3"/>
          <a:stretch>
            <a:fillRect/>
          </a:stretch>
        </p:blipFill>
        <p:spPr>
          <a:xfrm>
            <a:off x="6146361" y="2439279"/>
            <a:ext cx="2801566" cy="3735421"/>
          </a:xfrm>
          <a:prstGeom prst="rect">
            <a:avLst/>
          </a:prstGeom>
          <a:ln>
            <a:noFill/>
          </a:ln>
          <a:effectLst>
            <a:softEdge rad="112500"/>
          </a:effectLst>
        </p:spPr>
      </p:pic>
      <p:pic>
        <p:nvPicPr>
          <p:cNvPr id="7" name="Picture 6">
            <a:extLst>
              <a:ext uri="{FF2B5EF4-FFF2-40B4-BE49-F238E27FC236}">
                <a16:creationId xmlns:a16="http://schemas.microsoft.com/office/drawing/2014/main" id="{047A0821-2310-1F4A-AF62-23F0CE211CC6}"/>
              </a:ext>
            </a:extLst>
          </p:cNvPr>
          <p:cNvPicPr>
            <a:picLocks noChangeAspect="1"/>
          </p:cNvPicPr>
          <p:nvPr/>
        </p:nvPicPr>
        <p:blipFill rotWithShape="1">
          <a:blip r:embed="rId4"/>
          <a:srcRect t="8193"/>
          <a:stretch/>
        </p:blipFill>
        <p:spPr>
          <a:xfrm>
            <a:off x="154832" y="3025303"/>
            <a:ext cx="2938564" cy="3597072"/>
          </a:xfrm>
          <a:prstGeom prst="rect">
            <a:avLst/>
          </a:prstGeom>
          <a:ln>
            <a:noFill/>
          </a:ln>
          <a:effectLst>
            <a:softEdge rad="112500"/>
          </a:effectLst>
        </p:spPr>
      </p:pic>
      <p:pic>
        <p:nvPicPr>
          <p:cNvPr id="9" name="Picture 8">
            <a:extLst>
              <a:ext uri="{FF2B5EF4-FFF2-40B4-BE49-F238E27FC236}">
                <a16:creationId xmlns:a16="http://schemas.microsoft.com/office/drawing/2014/main" id="{4B207F00-70BF-BA47-B85D-B530D2E25C43}"/>
              </a:ext>
            </a:extLst>
          </p:cNvPr>
          <p:cNvPicPr>
            <a:picLocks noChangeAspect="1"/>
          </p:cNvPicPr>
          <p:nvPr/>
        </p:nvPicPr>
        <p:blipFill>
          <a:blip r:embed="rId5"/>
          <a:stretch>
            <a:fillRect/>
          </a:stretch>
        </p:blipFill>
        <p:spPr>
          <a:xfrm>
            <a:off x="9148965" y="2439278"/>
            <a:ext cx="2801566" cy="3735421"/>
          </a:xfrm>
          <a:prstGeom prst="rect">
            <a:avLst/>
          </a:prstGeom>
          <a:ln>
            <a:noFill/>
          </a:ln>
          <a:effectLst>
            <a:softEdge rad="112500"/>
          </a:effectLst>
        </p:spPr>
      </p:pic>
      <p:sp>
        <p:nvSpPr>
          <p:cNvPr id="2" name="TextBox 1">
            <a:extLst>
              <a:ext uri="{FF2B5EF4-FFF2-40B4-BE49-F238E27FC236}">
                <a16:creationId xmlns:a16="http://schemas.microsoft.com/office/drawing/2014/main" id="{E3940309-3290-5748-A5BB-1F63CAA8D4F9}"/>
              </a:ext>
            </a:extLst>
          </p:cNvPr>
          <p:cNvSpPr txBox="1"/>
          <p:nvPr/>
        </p:nvSpPr>
        <p:spPr>
          <a:xfrm>
            <a:off x="7067550" y="752475"/>
            <a:ext cx="3815468" cy="954107"/>
          </a:xfrm>
          <a:prstGeom prst="rect">
            <a:avLst/>
          </a:prstGeom>
          <a:noFill/>
        </p:spPr>
        <p:txBody>
          <a:bodyPr wrap="none" rtlCol="0">
            <a:spAutoFit/>
          </a:bodyPr>
          <a:lstStyle/>
          <a:p>
            <a:r>
              <a:rPr lang="en-US" sz="2800">
                <a:solidFill>
                  <a:schemeClr val="bg1"/>
                </a:solidFill>
              </a:rPr>
              <a:t>Botanical Gardens </a:t>
            </a:r>
          </a:p>
          <a:p>
            <a:r>
              <a:rPr lang="en-US" sz="2800">
                <a:solidFill>
                  <a:schemeClr val="bg1"/>
                </a:solidFill>
              </a:rPr>
              <a:t>Model Railroad Display</a:t>
            </a:r>
          </a:p>
        </p:txBody>
      </p:sp>
    </p:spTree>
    <p:extLst>
      <p:ext uri="{BB962C8B-B14F-4D97-AF65-F5344CB8AC3E}">
        <p14:creationId xmlns:p14="http://schemas.microsoft.com/office/powerpoint/2010/main" val="2083579066"/>
      </p:ext>
    </p:extLst>
  </p:cSld>
  <p:clrMapOvr>
    <a:masterClrMapping/>
  </p:clrMapOvr>
  <mc:AlternateContent xmlns:mc="http://schemas.openxmlformats.org/markup-compatibility/2006" xmlns:p14="http://schemas.microsoft.com/office/powerpoint/2010/main">
    <mc:Choice Requires="p14">
      <p:transition spd="slow" p14:dur="1250" advTm="8733">
        <p:fade/>
      </p:transition>
    </mc:Choice>
    <mc:Fallback xmlns="">
      <p:transition spd="slow" advTm="8733">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AD04B-E182-A546-BEEE-A9DF580A3B37}"/>
              </a:ext>
            </a:extLst>
          </p:cNvPr>
          <p:cNvSpPr>
            <a:spLocks noGrp="1"/>
          </p:cNvSpPr>
          <p:nvPr>
            <p:ph type="title"/>
          </p:nvPr>
        </p:nvSpPr>
        <p:spPr/>
        <p:txBody>
          <a:bodyPr/>
          <a:lstStyle/>
          <a:p>
            <a:r>
              <a:rPr lang="en-US"/>
              <a:t>Botanical Gardens,  Knoxville TN</a:t>
            </a:r>
          </a:p>
        </p:txBody>
      </p:sp>
      <p:sp>
        <p:nvSpPr>
          <p:cNvPr id="3" name="Content Placeholder 2">
            <a:extLst>
              <a:ext uri="{FF2B5EF4-FFF2-40B4-BE49-F238E27FC236}">
                <a16:creationId xmlns:a16="http://schemas.microsoft.com/office/drawing/2014/main" id="{09D2CD45-D0F8-604F-B713-3CBCB81F71FF}"/>
              </a:ext>
            </a:extLst>
          </p:cNvPr>
          <p:cNvSpPr>
            <a:spLocks noGrp="1"/>
          </p:cNvSpPr>
          <p:nvPr>
            <p:ph idx="1"/>
          </p:nvPr>
        </p:nvSpPr>
        <p:spPr/>
        <p:txBody>
          <a:bodyPr/>
          <a:lstStyle/>
          <a:p>
            <a:r>
              <a:rPr lang="en-US"/>
              <a:t>September 22, 2021</a:t>
            </a:r>
          </a:p>
        </p:txBody>
      </p:sp>
      <p:pic>
        <p:nvPicPr>
          <p:cNvPr id="7" name="Picture 6">
            <a:extLst>
              <a:ext uri="{FF2B5EF4-FFF2-40B4-BE49-F238E27FC236}">
                <a16:creationId xmlns:a16="http://schemas.microsoft.com/office/drawing/2014/main" id="{286EA652-1DC5-3944-808D-4F8CBB5D4805}"/>
              </a:ext>
            </a:extLst>
          </p:cNvPr>
          <p:cNvPicPr>
            <a:picLocks noChangeAspect="1"/>
          </p:cNvPicPr>
          <p:nvPr/>
        </p:nvPicPr>
        <p:blipFill rotWithShape="1">
          <a:blip r:embed="rId2"/>
          <a:srcRect l="8589" t="-4786" r="-8589" b="31409"/>
          <a:stretch/>
        </p:blipFill>
        <p:spPr>
          <a:xfrm>
            <a:off x="3740399" y="2604322"/>
            <a:ext cx="3851205" cy="3767899"/>
          </a:xfrm>
          <a:prstGeom prst="rect">
            <a:avLst/>
          </a:prstGeom>
          <a:ln>
            <a:noFill/>
          </a:ln>
          <a:effectLst>
            <a:softEdge rad="112500"/>
          </a:effectLst>
        </p:spPr>
      </p:pic>
      <p:pic>
        <p:nvPicPr>
          <p:cNvPr id="9" name="Picture 8">
            <a:extLst>
              <a:ext uri="{FF2B5EF4-FFF2-40B4-BE49-F238E27FC236}">
                <a16:creationId xmlns:a16="http://schemas.microsoft.com/office/drawing/2014/main" id="{8B88F6FF-B288-8847-A363-65B2ED8A5373}"/>
              </a:ext>
            </a:extLst>
          </p:cNvPr>
          <p:cNvPicPr>
            <a:picLocks noChangeAspect="1"/>
          </p:cNvPicPr>
          <p:nvPr/>
        </p:nvPicPr>
        <p:blipFill>
          <a:blip r:embed="rId3"/>
          <a:stretch>
            <a:fillRect/>
          </a:stretch>
        </p:blipFill>
        <p:spPr>
          <a:xfrm>
            <a:off x="7968054" y="2496568"/>
            <a:ext cx="3115283" cy="4153711"/>
          </a:xfrm>
          <a:prstGeom prst="rect">
            <a:avLst/>
          </a:prstGeom>
          <a:ln>
            <a:noFill/>
          </a:ln>
          <a:effectLst>
            <a:softEdge rad="112500"/>
          </a:effectLst>
        </p:spPr>
      </p:pic>
      <p:sp>
        <p:nvSpPr>
          <p:cNvPr id="4" name="TextBox 3">
            <a:extLst>
              <a:ext uri="{FF2B5EF4-FFF2-40B4-BE49-F238E27FC236}">
                <a16:creationId xmlns:a16="http://schemas.microsoft.com/office/drawing/2014/main" id="{DDFAAB48-54CA-BF49-888B-86C82D4FDFFB}"/>
              </a:ext>
            </a:extLst>
          </p:cNvPr>
          <p:cNvSpPr txBox="1"/>
          <p:nvPr/>
        </p:nvSpPr>
        <p:spPr>
          <a:xfrm>
            <a:off x="923925" y="3867150"/>
            <a:ext cx="1976823" cy="1077218"/>
          </a:xfrm>
          <a:prstGeom prst="rect">
            <a:avLst/>
          </a:prstGeom>
          <a:noFill/>
        </p:spPr>
        <p:txBody>
          <a:bodyPr wrap="none" rtlCol="0">
            <a:spAutoFit/>
          </a:bodyPr>
          <a:lstStyle/>
          <a:p>
            <a:pPr algn="ctr"/>
            <a:r>
              <a:rPr lang="en-US" sz="3200"/>
              <a:t>Our only </a:t>
            </a:r>
          </a:p>
          <a:p>
            <a:pPr algn="ctr"/>
            <a:r>
              <a:rPr lang="en-US" sz="3200"/>
              <a:t>Rainy Day</a:t>
            </a:r>
          </a:p>
        </p:txBody>
      </p:sp>
    </p:spTree>
    <p:extLst>
      <p:ext uri="{BB962C8B-B14F-4D97-AF65-F5344CB8AC3E}">
        <p14:creationId xmlns:p14="http://schemas.microsoft.com/office/powerpoint/2010/main" val="3135226665"/>
      </p:ext>
    </p:extLst>
  </p:cSld>
  <p:clrMapOvr>
    <a:masterClrMapping/>
  </p:clrMapOvr>
  <mc:AlternateContent xmlns:mc="http://schemas.openxmlformats.org/markup-compatibility/2006" xmlns:p14="http://schemas.microsoft.com/office/powerpoint/2010/main">
    <mc:Choice Requires="p14">
      <p:transition spd="slow" p14:dur="1250" advTm="18411">
        <p:fade/>
      </p:transition>
    </mc:Choice>
    <mc:Fallback xmlns="">
      <p:transition spd="slow" advTm="18411">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BE2F4B-C010-B34A-B62C-C35CA053F23A}"/>
              </a:ext>
            </a:extLst>
          </p:cNvPr>
          <p:cNvPicPr>
            <a:picLocks noChangeAspect="1"/>
          </p:cNvPicPr>
          <p:nvPr/>
        </p:nvPicPr>
        <p:blipFill>
          <a:blip r:embed="rId2"/>
          <a:stretch>
            <a:fillRect/>
          </a:stretch>
        </p:blipFill>
        <p:spPr>
          <a:xfrm>
            <a:off x="388973" y="751039"/>
            <a:ext cx="4016941" cy="5355921"/>
          </a:xfrm>
          <a:prstGeom prst="rect">
            <a:avLst/>
          </a:prstGeom>
          <a:ln>
            <a:noFill/>
          </a:ln>
          <a:effectLst>
            <a:softEdge rad="112500"/>
          </a:effectLst>
        </p:spPr>
      </p:pic>
      <p:pic>
        <p:nvPicPr>
          <p:cNvPr id="13" name="Picture 12">
            <a:extLst>
              <a:ext uri="{FF2B5EF4-FFF2-40B4-BE49-F238E27FC236}">
                <a16:creationId xmlns:a16="http://schemas.microsoft.com/office/drawing/2014/main" id="{33F330AF-B57C-7247-A4FB-FAC21A9B8A7B}"/>
              </a:ext>
            </a:extLst>
          </p:cNvPr>
          <p:cNvPicPr>
            <a:picLocks noChangeAspect="1"/>
          </p:cNvPicPr>
          <p:nvPr/>
        </p:nvPicPr>
        <p:blipFill>
          <a:blip r:embed="rId3"/>
          <a:stretch>
            <a:fillRect/>
          </a:stretch>
        </p:blipFill>
        <p:spPr>
          <a:xfrm>
            <a:off x="4733916" y="330741"/>
            <a:ext cx="3552868" cy="3754528"/>
          </a:xfrm>
          <a:prstGeom prst="rect">
            <a:avLst/>
          </a:prstGeom>
          <a:ln>
            <a:noFill/>
          </a:ln>
          <a:effectLst>
            <a:softEdge rad="112500"/>
          </a:effectLst>
        </p:spPr>
      </p:pic>
      <p:pic>
        <p:nvPicPr>
          <p:cNvPr id="15" name="Picture 14">
            <a:extLst>
              <a:ext uri="{FF2B5EF4-FFF2-40B4-BE49-F238E27FC236}">
                <a16:creationId xmlns:a16="http://schemas.microsoft.com/office/drawing/2014/main" id="{87979548-EBE2-4041-91DC-F1409C4202D9}"/>
              </a:ext>
            </a:extLst>
          </p:cNvPr>
          <p:cNvPicPr>
            <a:picLocks noChangeAspect="1"/>
          </p:cNvPicPr>
          <p:nvPr/>
        </p:nvPicPr>
        <p:blipFill>
          <a:blip r:embed="rId4"/>
          <a:stretch>
            <a:fillRect/>
          </a:stretch>
        </p:blipFill>
        <p:spPr>
          <a:xfrm>
            <a:off x="8430569" y="1959775"/>
            <a:ext cx="3188240" cy="4250987"/>
          </a:xfrm>
          <a:prstGeom prst="rect">
            <a:avLst/>
          </a:prstGeom>
          <a:ln>
            <a:noFill/>
          </a:ln>
          <a:effectLst>
            <a:softEdge rad="112500"/>
          </a:effectLst>
        </p:spPr>
      </p:pic>
      <p:sp>
        <p:nvSpPr>
          <p:cNvPr id="2" name="TextBox 1">
            <a:extLst>
              <a:ext uri="{FF2B5EF4-FFF2-40B4-BE49-F238E27FC236}">
                <a16:creationId xmlns:a16="http://schemas.microsoft.com/office/drawing/2014/main" id="{745E65B2-A637-4B4A-ABD5-36456115CF20}"/>
              </a:ext>
            </a:extLst>
          </p:cNvPr>
          <p:cNvSpPr txBox="1"/>
          <p:nvPr/>
        </p:nvSpPr>
        <p:spPr>
          <a:xfrm>
            <a:off x="4675615" y="4495800"/>
            <a:ext cx="3623108" cy="1200329"/>
          </a:xfrm>
          <a:prstGeom prst="rect">
            <a:avLst/>
          </a:prstGeom>
          <a:noFill/>
        </p:spPr>
        <p:txBody>
          <a:bodyPr wrap="none" rtlCol="0">
            <a:spAutoFit/>
          </a:bodyPr>
          <a:lstStyle/>
          <a:p>
            <a:pPr algn="ctr"/>
            <a:r>
              <a:rPr lang="en-US" sz="2400">
                <a:solidFill>
                  <a:schemeClr val="bg1"/>
                </a:solidFill>
              </a:rPr>
              <a:t>Based on the novel by</a:t>
            </a:r>
          </a:p>
          <a:p>
            <a:pPr algn="ctr"/>
            <a:r>
              <a:rPr lang="en-US" sz="2400">
                <a:solidFill>
                  <a:schemeClr val="bg1"/>
                </a:solidFill>
              </a:rPr>
              <a:t>Frances Hodgson Burnett</a:t>
            </a:r>
          </a:p>
          <a:p>
            <a:pPr algn="ctr"/>
            <a:r>
              <a:rPr lang="en-US" sz="2400">
                <a:solidFill>
                  <a:schemeClr val="bg1"/>
                </a:solidFill>
              </a:rPr>
              <a:t> first published in 1911</a:t>
            </a:r>
          </a:p>
        </p:txBody>
      </p:sp>
      <p:sp>
        <p:nvSpPr>
          <p:cNvPr id="3" name="TextBox 2">
            <a:extLst>
              <a:ext uri="{FF2B5EF4-FFF2-40B4-BE49-F238E27FC236}">
                <a16:creationId xmlns:a16="http://schemas.microsoft.com/office/drawing/2014/main" id="{8C4A1A55-8D08-EE4E-B6E0-E33DFFA2FA7F}"/>
              </a:ext>
            </a:extLst>
          </p:cNvPr>
          <p:cNvSpPr txBox="1"/>
          <p:nvPr/>
        </p:nvSpPr>
        <p:spPr>
          <a:xfrm>
            <a:off x="9144000" y="704850"/>
            <a:ext cx="2169184" cy="1077218"/>
          </a:xfrm>
          <a:prstGeom prst="rect">
            <a:avLst/>
          </a:prstGeom>
          <a:noFill/>
        </p:spPr>
        <p:txBody>
          <a:bodyPr wrap="none" rtlCol="0">
            <a:spAutoFit/>
          </a:bodyPr>
          <a:lstStyle/>
          <a:p>
            <a:pPr algn="ctr"/>
            <a:r>
              <a:rPr lang="en-US" sz="3200">
                <a:solidFill>
                  <a:schemeClr val="bg1"/>
                </a:solidFill>
              </a:rPr>
              <a:t>The Secret</a:t>
            </a:r>
          </a:p>
          <a:p>
            <a:pPr algn="ctr"/>
            <a:r>
              <a:rPr lang="en-US" sz="3200">
                <a:solidFill>
                  <a:schemeClr val="bg1"/>
                </a:solidFill>
              </a:rPr>
              <a:t> Garden</a:t>
            </a:r>
          </a:p>
        </p:txBody>
      </p:sp>
    </p:spTree>
    <p:extLst>
      <p:ext uri="{BB962C8B-B14F-4D97-AF65-F5344CB8AC3E}">
        <p14:creationId xmlns:p14="http://schemas.microsoft.com/office/powerpoint/2010/main" val="3967109886"/>
      </p:ext>
    </p:extLst>
  </p:cSld>
  <p:clrMapOvr>
    <a:masterClrMapping/>
  </p:clrMapOvr>
  <mc:AlternateContent xmlns:mc="http://schemas.openxmlformats.org/markup-compatibility/2006" xmlns:p14="http://schemas.microsoft.com/office/powerpoint/2010/main">
    <mc:Choice Requires="p14">
      <p:transition spd="slow" p14:dur="1250" advTm="8516">
        <p:fade/>
      </p:transition>
    </mc:Choice>
    <mc:Fallback xmlns="">
      <p:transition spd="slow" advTm="8516">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AFC-211D-D14C-9B41-77C073DEC20D}"/>
              </a:ext>
            </a:extLst>
          </p:cNvPr>
          <p:cNvSpPr>
            <a:spLocks noGrp="1"/>
          </p:cNvSpPr>
          <p:nvPr>
            <p:ph type="title"/>
          </p:nvPr>
        </p:nvSpPr>
        <p:spPr/>
        <p:txBody>
          <a:bodyPr/>
          <a:lstStyle/>
          <a:p>
            <a:r>
              <a:rPr lang="en-US"/>
              <a:t>National Medal of Honor Heritage Center Chattanooga, TN</a:t>
            </a:r>
          </a:p>
        </p:txBody>
      </p:sp>
      <p:sp>
        <p:nvSpPr>
          <p:cNvPr id="3" name="Content Placeholder 2">
            <a:extLst>
              <a:ext uri="{FF2B5EF4-FFF2-40B4-BE49-F238E27FC236}">
                <a16:creationId xmlns:a16="http://schemas.microsoft.com/office/drawing/2014/main" id="{01B31B48-90F6-D443-8178-32D79B0AD1EA}"/>
              </a:ext>
            </a:extLst>
          </p:cNvPr>
          <p:cNvSpPr>
            <a:spLocks noGrp="1"/>
          </p:cNvSpPr>
          <p:nvPr>
            <p:ph idx="1"/>
          </p:nvPr>
        </p:nvSpPr>
        <p:spPr/>
        <p:txBody>
          <a:bodyPr/>
          <a:lstStyle/>
          <a:p>
            <a:r>
              <a:rPr lang="en-US"/>
              <a:t>September 22,2021</a:t>
            </a:r>
          </a:p>
        </p:txBody>
      </p:sp>
      <p:pic>
        <p:nvPicPr>
          <p:cNvPr id="5" name="Picture 4">
            <a:extLst>
              <a:ext uri="{FF2B5EF4-FFF2-40B4-BE49-F238E27FC236}">
                <a16:creationId xmlns:a16="http://schemas.microsoft.com/office/drawing/2014/main" id="{DE426F19-5D9C-F84B-9A06-9726F9AB309A}"/>
              </a:ext>
            </a:extLst>
          </p:cNvPr>
          <p:cNvPicPr>
            <a:picLocks noChangeAspect="1"/>
          </p:cNvPicPr>
          <p:nvPr/>
        </p:nvPicPr>
        <p:blipFill rotWithShape="1">
          <a:blip r:embed="rId2"/>
          <a:srcRect t="13327"/>
          <a:stretch/>
        </p:blipFill>
        <p:spPr>
          <a:xfrm>
            <a:off x="8729189" y="2105024"/>
            <a:ext cx="2605630" cy="4652469"/>
          </a:xfrm>
          <a:prstGeom prst="rect">
            <a:avLst/>
          </a:prstGeom>
          <a:ln>
            <a:noFill/>
          </a:ln>
          <a:effectLst>
            <a:softEdge rad="112500"/>
          </a:effectLst>
        </p:spPr>
      </p:pic>
      <p:pic>
        <p:nvPicPr>
          <p:cNvPr id="7" name="Picture 6">
            <a:extLst>
              <a:ext uri="{FF2B5EF4-FFF2-40B4-BE49-F238E27FC236}">
                <a16:creationId xmlns:a16="http://schemas.microsoft.com/office/drawing/2014/main" id="{B8ED9975-958D-BE4C-978A-2BBBF5DA02F9}"/>
              </a:ext>
            </a:extLst>
          </p:cNvPr>
          <p:cNvPicPr>
            <a:picLocks noChangeAspect="1"/>
          </p:cNvPicPr>
          <p:nvPr/>
        </p:nvPicPr>
        <p:blipFill rotWithShape="1">
          <a:blip r:embed="rId3"/>
          <a:srcRect b="18156"/>
          <a:stretch/>
        </p:blipFill>
        <p:spPr>
          <a:xfrm>
            <a:off x="3931325" y="2033080"/>
            <a:ext cx="4329349" cy="4724415"/>
          </a:xfrm>
          <a:prstGeom prst="rect">
            <a:avLst/>
          </a:prstGeom>
          <a:ln>
            <a:noFill/>
          </a:ln>
          <a:effectLst>
            <a:softEdge rad="112500"/>
          </a:effectLst>
        </p:spPr>
      </p:pic>
      <p:sp>
        <p:nvSpPr>
          <p:cNvPr id="4" name="TextBox 3">
            <a:extLst>
              <a:ext uri="{FF2B5EF4-FFF2-40B4-BE49-F238E27FC236}">
                <a16:creationId xmlns:a16="http://schemas.microsoft.com/office/drawing/2014/main" id="{24699C1E-6907-FB4B-B969-B3027C6C4B1D}"/>
              </a:ext>
            </a:extLst>
          </p:cNvPr>
          <p:cNvSpPr txBox="1"/>
          <p:nvPr/>
        </p:nvSpPr>
        <p:spPr>
          <a:xfrm>
            <a:off x="542926" y="3648075"/>
            <a:ext cx="3028950" cy="1938992"/>
          </a:xfrm>
          <a:prstGeom prst="rect">
            <a:avLst/>
          </a:prstGeom>
          <a:noFill/>
        </p:spPr>
        <p:txBody>
          <a:bodyPr wrap="square" rtlCol="0">
            <a:spAutoFit/>
          </a:bodyPr>
          <a:lstStyle/>
          <a:p>
            <a:pPr algn="ctr"/>
            <a:r>
              <a:rPr lang="en-US" sz="2400"/>
              <a:t>A brick was purchased to honor our</a:t>
            </a:r>
          </a:p>
          <a:p>
            <a:pPr algn="ctr"/>
            <a:r>
              <a:rPr lang="en-US" sz="2400"/>
              <a:t> State Regent</a:t>
            </a:r>
          </a:p>
          <a:p>
            <a:pPr algn="ctr"/>
            <a:r>
              <a:rPr lang="en-US" sz="2400"/>
              <a:t>Marla Suter</a:t>
            </a:r>
          </a:p>
        </p:txBody>
      </p:sp>
    </p:spTree>
    <p:extLst>
      <p:ext uri="{BB962C8B-B14F-4D97-AF65-F5344CB8AC3E}">
        <p14:creationId xmlns:p14="http://schemas.microsoft.com/office/powerpoint/2010/main" val="2434087788"/>
      </p:ext>
    </p:extLst>
  </p:cSld>
  <p:clrMapOvr>
    <a:masterClrMapping/>
  </p:clrMapOvr>
  <mc:AlternateContent xmlns:mc="http://schemas.openxmlformats.org/markup-compatibility/2006" xmlns:p14="http://schemas.microsoft.com/office/powerpoint/2010/main">
    <mc:Choice Requires="p14">
      <p:transition spd="slow" p14:dur="1250" advTm="25172">
        <p:fade/>
      </p:transition>
    </mc:Choice>
    <mc:Fallback xmlns="">
      <p:transition spd="slow" advTm="2517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5B3190-6E42-B647-B881-86084CEB088A}"/>
              </a:ext>
            </a:extLst>
          </p:cNvPr>
          <p:cNvPicPr>
            <a:picLocks noChangeAspect="1"/>
          </p:cNvPicPr>
          <p:nvPr/>
        </p:nvPicPr>
        <p:blipFill rotWithShape="1">
          <a:blip r:embed="rId2"/>
          <a:srcRect t="14546"/>
          <a:stretch/>
        </p:blipFill>
        <p:spPr>
          <a:xfrm>
            <a:off x="4349579" y="3056135"/>
            <a:ext cx="4644078" cy="3703010"/>
          </a:xfrm>
          <a:prstGeom prst="rect">
            <a:avLst/>
          </a:prstGeom>
          <a:ln>
            <a:noFill/>
          </a:ln>
          <a:effectLst>
            <a:softEdge rad="112500"/>
          </a:effectLst>
        </p:spPr>
      </p:pic>
      <p:pic>
        <p:nvPicPr>
          <p:cNvPr id="11" name="Picture 10">
            <a:extLst>
              <a:ext uri="{FF2B5EF4-FFF2-40B4-BE49-F238E27FC236}">
                <a16:creationId xmlns:a16="http://schemas.microsoft.com/office/drawing/2014/main" id="{025BEE05-5BEF-7143-8125-4E6E4AB9483E}"/>
              </a:ext>
            </a:extLst>
          </p:cNvPr>
          <p:cNvPicPr>
            <a:picLocks noChangeAspect="1"/>
          </p:cNvPicPr>
          <p:nvPr/>
        </p:nvPicPr>
        <p:blipFill rotWithShape="1">
          <a:blip r:embed="rId3"/>
          <a:srcRect l="7449" t="20901" r="12485" b="17658"/>
          <a:stretch/>
        </p:blipFill>
        <p:spPr>
          <a:xfrm>
            <a:off x="6806156" y="98855"/>
            <a:ext cx="5385844" cy="3635040"/>
          </a:xfrm>
          <a:prstGeom prst="rect">
            <a:avLst/>
          </a:prstGeom>
          <a:ln>
            <a:noFill/>
          </a:ln>
          <a:effectLst>
            <a:softEdge rad="112500"/>
          </a:effectLst>
        </p:spPr>
      </p:pic>
      <p:pic>
        <p:nvPicPr>
          <p:cNvPr id="13" name="Picture 12">
            <a:extLst>
              <a:ext uri="{FF2B5EF4-FFF2-40B4-BE49-F238E27FC236}">
                <a16:creationId xmlns:a16="http://schemas.microsoft.com/office/drawing/2014/main" id="{0A5B1B86-B082-1742-8344-32CAF6A83CB4}"/>
              </a:ext>
            </a:extLst>
          </p:cNvPr>
          <p:cNvPicPr>
            <a:picLocks noChangeAspect="1"/>
          </p:cNvPicPr>
          <p:nvPr/>
        </p:nvPicPr>
        <p:blipFill>
          <a:blip r:embed="rId4"/>
          <a:stretch>
            <a:fillRect/>
          </a:stretch>
        </p:blipFill>
        <p:spPr>
          <a:xfrm>
            <a:off x="324169" y="135924"/>
            <a:ext cx="4193937" cy="4324865"/>
          </a:xfrm>
          <a:prstGeom prst="rect">
            <a:avLst/>
          </a:prstGeom>
          <a:ln>
            <a:noFill/>
          </a:ln>
          <a:effectLst>
            <a:softEdge rad="112500"/>
          </a:effectLst>
        </p:spPr>
      </p:pic>
      <p:sp>
        <p:nvSpPr>
          <p:cNvPr id="2" name="TextBox 1">
            <a:extLst>
              <a:ext uri="{FF2B5EF4-FFF2-40B4-BE49-F238E27FC236}">
                <a16:creationId xmlns:a16="http://schemas.microsoft.com/office/drawing/2014/main" id="{B87FEF63-A8DA-9641-9B4E-61D24ABAA4CE}"/>
              </a:ext>
            </a:extLst>
          </p:cNvPr>
          <p:cNvSpPr txBox="1"/>
          <p:nvPr/>
        </p:nvSpPr>
        <p:spPr>
          <a:xfrm>
            <a:off x="469382" y="4833749"/>
            <a:ext cx="3696218" cy="1107996"/>
          </a:xfrm>
          <a:prstGeom prst="rect">
            <a:avLst/>
          </a:prstGeom>
          <a:noFill/>
        </p:spPr>
        <p:txBody>
          <a:bodyPr wrap="square" rtlCol="0">
            <a:spAutoFit/>
          </a:bodyPr>
          <a:lstStyle/>
          <a:p>
            <a:r>
              <a:rPr lang="en-US" sz="2400">
                <a:solidFill>
                  <a:schemeClr val="bg1"/>
                </a:solidFill>
              </a:rPr>
              <a:t>Private Victorian Homes</a:t>
            </a:r>
          </a:p>
          <a:p>
            <a:r>
              <a:rPr lang="en-US" sz="2400">
                <a:solidFill>
                  <a:schemeClr val="bg1"/>
                </a:solidFill>
              </a:rPr>
              <a:t> on the Historic Register  </a:t>
            </a:r>
          </a:p>
          <a:p>
            <a:endParaRPr lang="en-US"/>
          </a:p>
        </p:txBody>
      </p:sp>
    </p:spTree>
    <p:extLst>
      <p:ext uri="{BB962C8B-B14F-4D97-AF65-F5344CB8AC3E}">
        <p14:creationId xmlns:p14="http://schemas.microsoft.com/office/powerpoint/2010/main" val="1678504384"/>
      </p:ext>
    </p:extLst>
  </p:cSld>
  <p:clrMapOvr>
    <a:masterClrMapping/>
  </p:clrMapOvr>
  <mc:AlternateContent xmlns:mc="http://schemas.openxmlformats.org/markup-compatibility/2006" xmlns:p14="http://schemas.microsoft.com/office/powerpoint/2010/main">
    <mc:Choice Requires="p14">
      <p:transition spd="slow" p14:dur="1250" advTm="5021">
        <p:fade/>
      </p:transition>
    </mc:Choice>
    <mc:Fallback xmlns="">
      <p:transition spd="slow" advTm="5021">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13464A-49B6-4140-89C3-44157C227CD5}"/>
              </a:ext>
            </a:extLst>
          </p:cNvPr>
          <p:cNvPicPr>
            <a:picLocks noChangeAspect="1"/>
          </p:cNvPicPr>
          <p:nvPr/>
        </p:nvPicPr>
        <p:blipFill>
          <a:blip r:embed="rId2"/>
          <a:stretch>
            <a:fillRect/>
          </a:stretch>
        </p:blipFill>
        <p:spPr>
          <a:xfrm>
            <a:off x="5156732" y="765242"/>
            <a:ext cx="3112851" cy="5532917"/>
          </a:xfrm>
          <a:prstGeom prst="rect">
            <a:avLst/>
          </a:prstGeom>
          <a:ln>
            <a:noFill/>
          </a:ln>
          <a:effectLst>
            <a:softEdge rad="112500"/>
          </a:effectLst>
        </p:spPr>
      </p:pic>
      <p:pic>
        <p:nvPicPr>
          <p:cNvPr id="6" name="Picture 5">
            <a:extLst>
              <a:ext uri="{FF2B5EF4-FFF2-40B4-BE49-F238E27FC236}">
                <a16:creationId xmlns:a16="http://schemas.microsoft.com/office/drawing/2014/main" id="{8641A589-31E4-DA48-9C6E-BFBD7F7A3025}"/>
              </a:ext>
            </a:extLst>
          </p:cNvPr>
          <p:cNvPicPr>
            <a:picLocks noChangeAspect="1"/>
          </p:cNvPicPr>
          <p:nvPr/>
        </p:nvPicPr>
        <p:blipFill>
          <a:blip r:embed="rId3"/>
          <a:stretch>
            <a:fillRect/>
          </a:stretch>
        </p:blipFill>
        <p:spPr>
          <a:xfrm>
            <a:off x="142955" y="323134"/>
            <a:ext cx="4827736" cy="4445541"/>
          </a:xfrm>
          <a:prstGeom prst="rect">
            <a:avLst/>
          </a:prstGeom>
          <a:ln>
            <a:noFill/>
          </a:ln>
          <a:effectLst>
            <a:softEdge rad="112500"/>
          </a:effectLst>
        </p:spPr>
      </p:pic>
      <p:pic>
        <p:nvPicPr>
          <p:cNvPr id="7" name="Picture 6">
            <a:extLst>
              <a:ext uri="{FF2B5EF4-FFF2-40B4-BE49-F238E27FC236}">
                <a16:creationId xmlns:a16="http://schemas.microsoft.com/office/drawing/2014/main" id="{860239CE-95B4-3149-B863-099E28BACE92}"/>
              </a:ext>
            </a:extLst>
          </p:cNvPr>
          <p:cNvPicPr>
            <a:picLocks noChangeAspect="1"/>
          </p:cNvPicPr>
          <p:nvPr/>
        </p:nvPicPr>
        <p:blipFill rotWithShape="1">
          <a:blip r:embed="rId4"/>
          <a:srcRect l="6256" t="6950" r="8826" b="24397"/>
          <a:stretch/>
        </p:blipFill>
        <p:spPr>
          <a:xfrm>
            <a:off x="8600264" y="1853950"/>
            <a:ext cx="3112851" cy="3355500"/>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3EFA7A3C-95C5-BC47-9B9B-97AF8D2B82A0}"/>
              </a:ext>
            </a:extLst>
          </p:cNvPr>
          <p:cNvSpPr txBox="1"/>
          <p:nvPr/>
        </p:nvSpPr>
        <p:spPr>
          <a:xfrm>
            <a:off x="781050" y="4991100"/>
            <a:ext cx="4145687" cy="1569660"/>
          </a:xfrm>
          <a:prstGeom prst="rect">
            <a:avLst/>
          </a:prstGeom>
          <a:noFill/>
        </p:spPr>
        <p:txBody>
          <a:bodyPr wrap="none" rtlCol="0">
            <a:spAutoFit/>
          </a:bodyPr>
          <a:lstStyle/>
          <a:p>
            <a:pPr algn="ctr"/>
            <a:r>
              <a:rPr lang="en-US" sz="2400" dirty="0">
                <a:solidFill>
                  <a:schemeClr val="bg1"/>
                </a:solidFill>
              </a:rPr>
              <a:t>Museum Director performed </a:t>
            </a:r>
          </a:p>
          <a:p>
            <a:pPr algn="ctr"/>
            <a:r>
              <a:rPr lang="en-US" sz="2400" dirty="0">
                <a:solidFill>
                  <a:schemeClr val="bg1"/>
                </a:solidFill>
              </a:rPr>
              <a:t>a battle of </a:t>
            </a:r>
          </a:p>
          <a:p>
            <a:pPr algn="ctr"/>
            <a:r>
              <a:rPr lang="en-US" sz="2400" dirty="0">
                <a:solidFill>
                  <a:schemeClr val="bg1"/>
                </a:solidFill>
              </a:rPr>
              <a:t>Chattanooga reenactment </a:t>
            </a:r>
          </a:p>
          <a:p>
            <a:pPr algn="ctr"/>
            <a:r>
              <a:rPr lang="en-US" sz="2400" dirty="0">
                <a:solidFill>
                  <a:schemeClr val="bg1"/>
                </a:solidFill>
              </a:rPr>
              <a:t>for our group.</a:t>
            </a:r>
          </a:p>
        </p:txBody>
      </p:sp>
    </p:spTree>
    <p:extLst>
      <p:ext uri="{BB962C8B-B14F-4D97-AF65-F5344CB8AC3E}">
        <p14:creationId xmlns:p14="http://schemas.microsoft.com/office/powerpoint/2010/main" val="2582428452"/>
      </p:ext>
    </p:extLst>
  </p:cSld>
  <p:clrMapOvr>
    <a:masterClrMapping/>
  </p:clrMapOvr>
  <mc:AlternateContent xmlns:mc="http://schemas.openxmlformats.org/markup-compatibility/2006" xmlns:p14="http://schemas.microsoft.com/office/powerpoint/2010/main">
    <mc:Choice Requires="p14">
      <p:transition spd="slow" p14:dur="1250" advTm="23972">
        <p:fade/>
      </p:transition>
    </mc:Choice>
    <mc:Fallback xmlns="">
      <p:transition spd="slow" advTm="23972">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EF3A2B-E256-7A4C-8A24-C22B43D86656}"/>
              </a:ext>
            </a:extLst>
          </p:cNvPr>
          <p:cNvPicPr>
            <a:picLocks noChangeAspect="1"/>
          </p:cNvPicPr>
          <p:nvPr/>
        </p:nvPicPr>
        <p:blipFill rotWithShape="1">
          <a:blip r:embed="rId2"/>
          <a:srcRect l="5482" t="9868" b="8113"/>
          <a:stretch/>
        </p:blipFill>
        <p:spPr>
          <a:xfrm rot="10800000">
            <a:off x="266700" y="619123"/>
            <a:ext cx="8572500" cy="5579087"/>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DAEC68DD-A7E3-4947-98E3-848C624F6E63}"/>
              </a:ext>
            </a:extLst>
          </p:cNvPr>
          <p:cNvSpPr txBox="1"/>
          <p:nvPr/>
        </p:nvSpPr>
        <p:spPr>
          <a:xfrm>
            <a:off x="8963025" y="2266950"/>
            <a:ext cx="2865464" cy="1815882"/>
          </a:xfrm>
          <a:prstGeom prst="rect">
            <a:avLst/>
          </a:prstGeom>
          <a:noFill/>
        </p:spPr>
        <p:txBody>
          <a:bodyPr wrap="none" rtlCol="0">
            <a:spAutoFit/>
          </a:bodyPr>
          <a:lstStyle/>
          <a:p>
            <a:pPr algn="ctr"/>
            <a:r>
              <a:rPr lang="en-US" sz="2800" dirty="0">
                <a:solidFill>
                  <a:schemeClr val="bg1"/>
                </a:solidFill>
              </a:rPr>
              <a:t>Character Traits </a:t>
            </a:r>
          </a:p>
          <a:p>
            <a:pPr algn="ctr"/>
            <a:r>
              <a:rPr lang="en-US" sz="2800" dirty="0">
                <a:solidFill>
                  <a:schemeClr val="bg1"/>
                </a:solidFill>
              </a:rPr>
              <a:t>of </a:t>
            </a:r>
          </a:p>
          <a:p>
            <a:pPr algn="ctr"/>
            <a:r>
              <a:rPr lang="en-US" sz="2800" dirty="0">
                <a:solidFill>
                  <a:schemeClr val="bg1"/>
                </a:solidFill>
              </a:rPr>
              <a:t>Medal of Honor </a:t>
            </a:r>
          </a:p>
          <a:p>
            <a:pPr algn="ctr"/>
            <a:r>
              <a:rPr lang="en-US" sz="2800" dirty="0">
                <a:solidFill>
                  <a:schemeClr val="bg1"/>
                </a:solidFill>
              </a:rPr>
              <a:t> Recipients</a:t>
            </a:r>
          </a:p>
        </p:txBody>
      </p:sp>
    </p:spTree>
    <p:extLst>
      <p:ext uri="{BB962C8B-B14F-4D97-AF65-F5344CB8AC3E}">
        <p14:creationId xmlns:p14="http://schemas.microsoft.com/office/powerpoint/2010/main" val="3053907420"/>
      </p:ext>
    </p:extLst>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92DE3-6F76-1443-AAE8-D8640948F66F}"/>
              </a:ext>
            </a:extLst>
          </p:cNvPr>
          <p:cNvPicPr>
            <a:picLocks noChangeAspect="1"/>
          </p:cNvPicPr>
          <p:nvPr/>
        </p:nvPicPr>
        <p:blipFill>
          <a:blip r:embed="rId2"/>
          <a:stretch>
            <a:fillRect/>
          </a:stretch>
        </p:blipFill>
        <p:spPr>
          <a:xfrm>
            <a:off x="4138159" y="1393193"/>
            <a:ext cx="3719614" cy="4959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8D5F48E4-EA46-6248-AFAF-B650AC2B9A69}"/>
              </a:ext>
            </a:extLst>
          </p:cNvPr>
          <p:cNvPicPr>
            <a:picLocks noChangeAspect="1"/>
          </p:cNvPicPr>
          <p:nvPr/>
        </p:nvPicPr>
        <p:blipFill rotWithShape="1">
          <a:blip r:embed="rId3"/>
          <a:srcRect b="15461"/>
          <a:stretch/>
        </p:blipFill>
        <p:spPr>
          <a:xfrm>
            <a:off x="238625" y="147536"/>
            <a:ext cx="3632983" cy="40950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8EDF5D38-F429-5744-96DE-5347939C7FCB}"/>
              </a:ext>
            </a:extLst>
          </p:cNvPr>
          <p:cNvPicPr>
            <a:picLocks noChangeAspect="1"/>
          </p:cNvPicPr>
          <p:nvPr/>
        </p:nvPicPr>
        <p:blipFill>
          <a:blip r:embed="rId4"/>
          <a:stretch>
            <a:fillRect/>
          </a:stretch>
        </p:blipFill>
        <p:spPr>
          <a:xfrm>
            <a:off x="8189176" y="504218"/>
            <a:ext cx="3553027" cy="4737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25CE02FA-AEB5-8C4C-B47D-3A8662CF25B2}"/>
              </a:ext>
            </a:extLst>
          </p:cNvPr>
          <p:cNvSpPr txBox="1"/>
          <p:nvPr/>
        </p:nvSpPr>
        <p:spPr>
          <a:xfrm>
            <a:off x="971550" y="4724400"/>
            <a:ext cx="2238375" cy="584775"/>
          </a:xfrm>
          <a:prstGeom prst="rect">
            <a:avLst/>
          </a:prstGeom>
          <a:noFill/>
        </p:spPr>
        <p:txBody>
          <a:bodyPr wrap="square" rtlCol="0">
            <a:spAutoFit/>
          </a:bodyPr>
          <a:lstStyle/>
          <a:p>
            <a:r>
              <a:rPr lang="en-US" sz="3200" dirty="0">
                <a:solidFill>
                  <a:schemeClr val="bg1"/>
                </a:solidFill>
              </a:rPr>
              <a:t>Displays</a:t>
            </a:r>
          </a:p>
        </p:txBody>
      </p:sp>
    </p:spTree>
    <p:extLst>
      <p:ext uri="{BB962C8B-B14F-4D97-AF65-F5344CB8AC3E}">
        <p14:creationId xmlns:p14="http://schemas.microsoft.com/office/powerpoint/2010/main" val="2918417392"/>
      </p:ext>
    </p:extLst>
  </p:cSld>
  <p:clrMapOvr>
    <a:masterClrMapping/>
  </p:clrMapOvr>
  <mc:AlternateContent xmlns:mc="http://schemas.openxmlformats.org/markup-compatibility/2006" xmlns:p14="http://schemas.microsoft.com/office/powerpoint/2010/main">
    <mc:Choice Requires="p14">
      <p:transition spd="slow" p14:dur="1250" advTm="15431">
        <p:fade/>
      </p:transition>
    </mc:Choice>
    <mc:Fallback xmlns="">
      <p:transition spd="slow" advTm="15431">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4EF5-F077-CB47-BA10-D8540D87C219}"/>
              </a:ext>
            </a:extLst>
          </p:cNvPr>
          <p:cNvSpPr>
            <a:spLocks noGrp="1"/>
          </p:cNvSpPr>
          <p:nvPr>
            <p:ph type="title"/>
          </p:nvPr>
        </p:nvSpPr>
        <p:spPr/>
        <p:txBody>
          <a:bodyPr>
            <a:normAutofit/>
          </a:bodyPr>
          <a:lstStyle/>
          <a:p>
            <a:r>
              <a:rPr lang="en-US" dirty="0"/>
              <a:t>Berry College			 Mount </a:t>
            </a:r>
            <a:r>
              <a:rPr lang="en-US" dirty="0" err="1"/>
              <a:t>Berry,GA</a:t>
            </a:r>
            <a:br>
              <a:rPr lang="en-US" dirty="0"/>
            </a:br>
            <a:r>
              <a:rPr lang="en-US" sz="2800" dirty="0"/>
              <a:t>September 23,2021</a:t>
            </a:r>
          </a:p>
        </p:txBody>
      </p:sp>
      <p:sp>
        <p:nvSpPr>
          <p:cNvPr id="3" name="Content Placeholder 2">
            <a:extLst>
              <a:ext uri="{FF2B5EF4-FFF2-40B4-BE49-F238E27FC236}">
                <a16:creationId xmlns:a16="http://schemas.microsoft.com/office/drawing/2014/main" id="{71CB6283-B849-AF42-A8AB-3883B7983C9B}"/>
              </a:ext>
            </a:extLst>
          </p:cNvPr>
          <p:cNvSpPr>
            <a:spLocks noGrp="1"/>
          </p:cNvSpPr>
          <p:nvPr>
            <p:ph idx="1"/>
          </p:nvPr>
        </p:nvSpPr>
        <p:spPr>
          <a:xfrm>
            <a:off x="680322" y="2336872"/>
            <a:ext cx="4501278" cy="4063927"/>
          </a:xfrm>
        </p:spPr>
        <p:txBody>
          <a:bodyPr>
            <a:normAutofit/>
          </a:bodyPr>
          <a:lstStyle/>
          <a:p>
            <a:r>
              <a:rPr lang="en-US" dirty="0"/>
              <a:t>Worlds largest campus  27,000 Acres</a:t>
            </a:r>
          </a:p>
          <a:p>
            <a:r>
              <a:rPr lang="en-US" dirty="0"/>
              <a:t>2,100 Students</a:t>
            </a:r>
          </a:p>
          <a:p>
            <a:r>
              <a:rPr lang="en-US" dirty="0"/>
              <a:t>75 + majors and minors</a:t>
            </a:r>
          </a:p>
          <a:p>
            <a:r>
              <a:rPr lang="en-US" dirty="0"/>
              <a:t>99% of students are employed</a:t>
            </a:r>
          </a:p>
          <a:p>
            <a:r>
              <a:rPr lang="en-US" dirty="0"/>
              <a:t>NCAA Division III Sports </a:t>
            </a:r>
          </a:p>
          <a:p>
            <a:r>
              <a:rPr lang="en-US" dirty="0"/>
              <a:t>Ford Buildings ,a gift from Henry Ford  in 1925</a:t>
            </a:r>
          </a:p>
        </p:txBody>
      </p:sp>
      <p:pic>
        <p:nvPicPr>
          <p:cNvPr id="7" name="Picture 6">
            <a:extLst>
              <a:ext uri="{FF2B5EF4-FFF2-40B4-BE49-F238E27FC236}">
                <a16:creationId xmlns:a16="http://schemas.microsoft.com/office/drawing/2014/main" id="{7DCC4DAA-5E5F-C646-86AE-92BA384AA6F9}"/>
              </a:ext>
            </a:extLst>
          </p:cNvPr>
          <p:cNvPicPr>
            <a:picLocks noChangeAspect="1"/>
          </p:cNvPicPr>
          <p:nvPr/>
        </p:nvPicPr>
        <p:blipFill>
          <a:blip r:embed="rId2"/>
          <a:stretch>
            <a:fillRect/>
          </a:stretch>
        </p:blipFill>
        <p:spPr>
          <a:xfrm>
            <a:off x="5675481" y="1978421"/>
            <a:ext cx="5079516" cy="3809637"/>
          </a:xfrm>
          <a:prstGeom prst="rect">
            <a:avLst/>
          </a:prstGeom>
          <a:ln>
            <a:noFill/>
          </a:ln>
          <a:effectLst>
            <a:softEdge rad="112500"/>
          </a:effectLst>
        </p:spPr>
      </p:pic>
      <p:sp>
        <p:nvSpPr>
          <p:cNvPr id="4" name="TextBox 3">
            <a:extLst>
              <a:ext uri="{FF2B5EF4-FFF2-40B4-BE49-F238E27FC236}">
                <a16:creationId xmlns:a16="http://schemas.microsoft.com/office/drawing/2014/main" id="{E3BA819B-5E06-EA4D-8D4B-1C0C4869B7F5}"/>
              </a:ext>
            </a:extLst>
          </p:cNvPr>
          <p:cNvSpPr txBox="1"/>
          <p:nvPr/>
        </p:nvSpPr>
        <p:spPr>
          <a:xfrm>
            <a:off x="4964785" y="5788058"/>
            <a:ext cx="6284093" cy="1015663"/>
          </a:xfrm>
          <a:prstGeom prst="rect">
            <a:avLst/>
          </a:prstGeom>
          <a:noFill/>
        </p:spPr>
        <p:txBody>
          <a:bodyPr wrap="none" rtlCol="0">
            <a:spAutoFit/>
          </a:bodyPr>
          <a:lstStyle/>
          <a:p>
            <a:pPr algn="ctr"/>
            <a:r>
              <a:rPr lang="en-US" sz="2000" dirty="0"/>
              <a:t>Martha Berry , a Georgia Daughter asked for support </a:t>
            </a:r>
          </a:p>
          <a:p>
            <a:pPr algn="ctr"/>
            <a:r>
              <a:rPr lang="en-US" sz="2000" dirty="0"/>
              <a:t>of an education of the head, heart and hands </a:t>
            </a:r>
          </a:p>
          <a:p>
            <a:pPr algn="ctr"/>
            <a:r>
              <a:rPr lang="en-US" sz="2000" dirty="0"/>
              <a:t>for mountain children in 1905</a:t>
            </a:r>
          </a:p>
        </p:txBody>
      </p:sp>
    </p:spTree>
    <p:extLst>
      <p:ext uri="{BB962C8B-B14F-4D97-AF65-F5344CB8AC3E}">
        <p14:creationId xmlns:p14="http://schemas.microsoft.com/office/powerpoint/2010/main" val="2780091121"/>
      </p:ext>
    </p:extLst>
  </p:cSld>
  <p:clrMapOvr>
    <a:masterClrMapping/>
  </p:clrMapOvr>
  <mc:AlternateContent xmlns:mc="http://schemas.openxmlformats.org/markup-compatibility/2006" xmlns:p14="http://schemas.microsoft.com/office/powerpoint/2010/main">
    <mc:Choice Requires="p14">
      <p:transition spd="slow" p14:dur="1250" advTm="8532">
        <p:fade/>
      </p:transition>
    </mc:Choice>
    <mc:Fallback xmlns="">
      <p:transition spd="slow" advTm="853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97CD1-4944-E640-928C-94D380E4948F}"/>
              </a:ext>
            </a:extLst>
          </p:cNvPr>
          <p:cNvPicPr>
            <a:picLocks noChangeAspect="1"/>
          </p:cNvPicPr>
          <p:nvPr/>
        </p:nvPicPr>
        <p:blipFill rotWithShape="1">
          <a:blip r:embed="rId2"/>
          <a:srcRect l="2593" b="29787"/>
          <a:stretch/>
        </p:blipFill>
        <p:spPr>
          <a:xfrm>
            <a:off x="525293" y="225239"/>
            <a:ext cx="3463048" cy="3328291"/>
          </a:xfrm>
          <a:prstGeom prst="rect">
            <a:avLst/>
          </a:prstGeom>
          <a:ln>
            <a:noFill/>
          </a:ln>
          <a:effectLst>
            <a:softEdge rad="112500"/>
          </a:effectLst>
        </p:spPr>
      </p:pic>
      <p:pic>
        <p:nvPicPr>
          <p:cNvPr id="7" name="Picture 6">
            <a:extLst>
              <a:ext uri="{FF2B5EF4-FFF2-40B4-BE49-F238E27FC236}">
                <a16:creationId xmlns:a16="http://schemas.microsoft.com/office/drawing/2014/main" id="{BACF257B-44D6-3144-AA0D-F7C416AD4FEE}"/>
              </a:ext>
            </a:extLst>
          </p:cNvPr>
          <p:cNvPicPr>
            <a:picLocks noChangeAspect="1"/>
          </p:cNvPicPr>
          <p:nvPr/>
        </p:nvPicPr>
        <p:blipFill rotWithShape="1">
          <a:blip r:embed="rId3"/>
          <a:srcRect l="2467" t="9574" r="20748" b="47021"/>
          <a:stretch/>
        </p:blipFill>
        <p:spPr>
          <a:xfrm>
            <a:off x="2146569" y="3724882"/>
            <a:ext cx="3949431" cy="2976662"/>
          </a:xfrm>
          <a:prstGeom prst="rect">
            <a:avLst/>
          </a:prstGeom>
          <a:ln>
            <a:noFill/>
          </a:ln>
          <a:effectLst>
            <a:softEdge rad="112500"/>
          </a:effectLst>
        </p:spPr>
      </p:pic>
      <p:pic>
        <p:nvPicPr>
          <p:cNvPr id="9" name="Picture 8">
            <a:extLst>
              <a:ext uri="{FF2B5EF4-FFF2-40B4-BE49-F238E27FC236}">
                <a16:creationId xmlns:a16="http://schemas.microsoft.com/office/drawing/2014/main" id="{109B2179-B7ED-164E-BC1C-9A856911B735}"/>
              </a:ext>
            </a:extLst>
          </p:cNvPr>
          <p:cNvPicPr>
            <a:picLocks noChangeAspect="1"/>
          </p:cNvPicPr>
          <p:nvPr/>
        </p:nvPicPr>
        <p:blipFill rotWithShape="1">
          <a:blip r:embed="rId4"/>
          <a:srcRect l="21505" t="31560" b="36666"/>
          <a:stretch/>
        </p:blipFill>
        <p:spPr>
          <a:xfrm>
            <a:off x="7026026" y="3724882"/>
            <a:ext cx="4457328" cy="2405641"/>
          </a:xfrm>
          <a:prstGeom prst="rect">
            <a:avLst/>
          </a:prstGeom>
          <a:ln>
            <a:noFill/>
          </a:ln>
          <a:effectLst>
            <a:softEdge rad="112500"/>
          </a:effectLst>
        </p:spPr>
      </p:pic>
      <p:pic>
        <p:nvPicPr>
          <p:cNvPr id="11" name="Picture 10">
            <a:extLst>
              <a:ext uri="{FF2B5EF4-FFF2-40B4-BE49-F238E27FC236}">
                <a16:creationId xmlns:a16="http://schemas.microsoft.com/office/drawing/2014/main" id="{425F6675-BCD6-9B43-B9FE-A14B2D91B1B8}"/>
              </a:ext>
            </a:extLst>
          </p:cNvPr>
          <p:cNvPicPr>
            <a:picLocks noChangeAspect="1"/>
          </p:cNvPicPr>
          <p:nvPr/>
        </p:nvPicPr>
        <p:blipFill rotWithShape="1">
          <a:blip r:embed="rId5"/>
          <a:srcRect t="13761" b="32968"/>
          <a:stretch/>
        </p:blipFill>
        <p:spPr>
          <a:xfrm>
            <a:off x="6874873" y="351699"/>
            <a:ext cx="4608481" cy="3273356"/>
          </a:xfrm>
          <a:prstGeom prst="rect">
            <a:avLst/>
          </a:prstGeom>
          <a:ln>
            <a:noFill/>
          </a:ln>
          <a:effectLst>
            <a:softEdge rad="112500"/>
          </a:effectLst>
        </p:spPr>
      </p:pic>
      <p:sp>
        <p:nvSpPr>
          <p:cNvPr id="2" name="TextBox 1">
            <a:extLst>
              <a:ext uri="{FF2B5EF4-FFF2-40B4-BE49-F238E27FC236}">
                <a16:creationId xmlns:a16="http://schemas.microsoft.com/office/drawing/2014/main" id="{501F7054-3951-ED49-B381-B70B7DC74E8D}"/>
              </a:ext>
            </a:extLst>
          </p:cNvPr>
          <p:cNvSpPr txBox="1"/>
          <p:nvPr/>
        </p:nvSpPr>
        <p:spPr>
          <a:xfrm>
            <a:off x="3987538" y="1319753"/>
            <a:ext cx="2318263" cy="830997"/>
          </a:xfrm>
          <a:prstGeom prst="rect">
            <a:avLst/>
          </a:prstGeom>
          <a:noFill/>
        </p:spPr>
        <p:txBody>
          <a:bodyPr wrap="none" rtlCol="0">
            <a:spAutoFit/>
          </a:bodyPr>
          <a:lstStyle/>
          <a:p>
            <a:r>
              <a:rPr lang="en-US" sz="2400" dirty="0">
                <a:solidFill>
                  <a:schemeClr val="bg1"/>
                </a:solidFill>
              </a:rPr>
              <a:t>The Cage</a:t>
            </a:r>
          </a:p>
          <a:p>
            <a:r>
              <a:rPr lang="en-US" sz="2400" dirty="0">
                <a:solidFill>
                  <a:schemeClr val="bg1"/>
                </a:solidFill>
              </a:rPr>
              <a:t>Sports Complex</a:t>
            </a:r>
          </a:p>
        </p:txBody>
      </p:sp>
      <p:sp>
        <p:nvSpPr>
          <p:cNvPr id="4" name="TextBox 3">
            <a:extLst>
              <a:ext uri="{FF2B5EF4-FFF2-40B4-BE49-F238E27FC236}">
                <a16:creationId xmlns:a16="http://schemas.microsoft.com/office/drawing/2014/main" id="{27DA486E-2BA0-4842-A026-D50E6B5110BC}"/>
              </a:ext>
            </a:extLst>
          </p:cNvPr>
          <p:cNvSpPr txBox="1"/>
          <p:nvPr/>
        </p:nvSpPr>
        <p:spPr>
          <a:xfrm>
            <a:off x="631596" y="4769963"/>
            <a:ext cx="1527142" cy="1200329"/>
          </a:xfrm>
          <a:prstGeom prst="rect">
            <a:avLst/>
          </a:prstGeom>
          <a:noFill/>
        </p:spPr>
        <p:txBody>
          <a:bodyPr wrap="square" rtlCol="0">
            <a:spAutoFit/>
          </a:bodyPr>
          <a:lstStyle/>
          <a:p>
            <a:r>
              <a:rPr lang="en-US" sz="2400" dirty="0">
                <a:solidFill>
                  <a:schemeClr val="bg1"/>
                </a:solidFill>
              </a:rPr>
              <a:t>E.H. Young Theatre</a:t>
            </a:r>
          </a:p>
        </p:txBody>
      </p:sp>
      <p:sp>
        <p:nvSpPr>
          <p:cNvPr id="5" name="TextBox 4">
            <a:extLst>
              <a:ext uri="{FF2B5EF4-FFF2-40B4-BE49-F238E27FC236}">
                <a16:creationId xmlns:a16="http://schemas.microsoft.com/office/drawing/2014/main" id="{3E17DE3F-58E2-DB4B-B873-4BA239297B12}"/>
              </a:ext>
            </a:extLst>
          </p:cNvPr>
          <p:cNvSpPr txBox="1"/>
          <p:nvPr/>
        </p:nvSpPr>
        <p:spPr>
          <a:xfrm>
            <a:off x="4656842" y="2969445"/>
            <a:ext cx="2017336" cy="461665"/>
          </a:xfrm>
          <a:prstGeom prst="rect">
            <a:avLst/>
          </a:prstGeom>
          <a:noFill/>
        </p:spPr>
        <p:txBody>
          <a:bodyPr wrap="square" rtlCol="0">
            <a:spAutoFit/>
          </a:bodyPr>
          <a:lstStyle/>
          <a:p>
            <a:r>
              <a:rPr lang="en-US" sz="2400" dirty="0">
                <a:solidFill>
                  <a:schemeClr val="bg1"/>
                </a:solidFill>
              </a:rPr>
              <a:t>Alumni Hall</a:t>
            </a:r>
          </a:p>
        </p:txBody>
      </p:sp>
      <p:sp>
        <p:nvSpPr>
          <p:cNvPr id="6" name="TextBox 5">
            <a:extLst>
              <a:ext uri="{FF2B5EF4-FFF2-40B4-BE49-F238E27FC236}">
                <a16:creationId xmlns:a16="http://schemas.microsoft.com/office/drawing/2014/main" id="{2F2AC81F-56D3-7D40-B13F-20531236AEE9}"/>
              </a:ext>
            </a:extLst>
          </p:cNvPr>
          <p:cNvSpPr txBox="1"/>
          <p:nvPr/>
        </p:nvSpPr>
        <p:spPr>
          <a:xfrm>
            <a:off x="7795969" y="6268825"/>
            <a:ext cx="2927404" cy="461665"/>
          </a:xfrm>
          <a:prstGeom prst="rect">
            <a:avLst/>
          </a:prstGeom>
          <a:noFill/>
        </p:spPr>
        <p:txBody>
          <a:bodyPr wrap="none" rtlCol="0">
            <a:spAutoFit/>
          </a:bodyPr>
          <a:lstStyle/>
          <a:p>
            <a:r>
              <a:rPr lang="en-US" sz="2400" dirty="0">
                <a:solidFill>
                  <a:schemeClr val="bg1"/>
                </a:solidFill>
              </a:rPr>
              <a:t>Deer are on campus</a:t>
            </a:r>
          </a:p>
        </p:txBody>
      </p:sp>
    </p:spTree>
    <p:extLst>
      <p:ext uri="{BB962C8B-B14F-4D97-AF65-F5344CB8AC3E}">
        <p14:creationId xmlns:p14="http://schemas.microsoft.com/office/powerpoint/2010/main" val="3029495553"/>
      </p:ext>
    </p:extLst>
  </p:cSld>
  <p:clrMapOvr>
    <a:masterClrMapping/>
  </p:clrMapOvr>
  <mc:AlternateContent xmlns:mc="http://schemas.openxmlformats.org/markup-compatibility/2006" xmlns:p14="http://schemas.microsoft.com/office/powerpoint/2010/main">
    <mc:Choice Requires="p14">
      <p:transition spd="slow" p14:dur="1250" advTm="10357">
        <p:fade/>
      </p:transition>
    </mc:Choice>
    <mc:Fallback xmlns="">
      <p:transition spd="slow" advTm="10357">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D1A8C-4BA0-EB4D-AF99-4053FDC5E06A}"/>
              </a:ext>
            </a:extLst>
          </p:cNvPr>
          <p:cNvPicPr>
            <a:picLocks noChangeAspect="1"/>
          </p:cNvPicPr>
          <p:nvPr/>
        </p:nvPicPr>
        <p:blipFill>
          <a:blip r:embed="rId2"/>
          <a:stretch>
            <a:fillRect/>
          </a:stretch>
        </p:blipFill>
        <p:spPr>
          <a:xfrm>
            <a:off x="4886123" y="1789890"/>
            <a:ext cx="3407113" cy="4542817"/>
          </a:xfrm>
          <a:prstGeom prst="rect">
            <a:avLst/>
          </a:prstGeom>
          <a:ln>
            <a:noFill/>
          </a:ln>
          <a:effectLst>
            <a:softEdge rad="112500"/>
          </a:effectLst>
        </p:spPr>
      </p:pic>
      <p:pic>
        <p:nvPicPr>
          <p:cNvPr id="5" name="Picture 4">
            <a:extLst>
              <a:ext uri="{FF2B5EF4-FFF2-40B4-BE49-F238E27FC236}">
                <a16:creationId xmlns:a16="http://schemas.microsoft.com/office/drawing/2014/main" id="{10EB9BEA-9689-6A49-8295-9DB8E43066CF}"/>
              </a:ext>
            </a:extLst>
          </p:cNvPr>
          <p:cNvPicPr>
            <a:picLocks noChangeAspect="1"/>
          </p:cNvPicPr>
          <p:nvPr/>
        </p:nvPicPr>
        <p:blipFill>
          <a:blip r:embed="rId3"/>
          <a:stretch>
            <a:fillRect/>
          </a:stretch>
        </p:blipFill>
        <p:spPr>
          <a:xfrm>
            <a:off x="8628435" y="381000"/>
            <a:ext cx="3169597" cy="4226129"/>
          </a:xfrm>
          <a:prstGeom prst="rect">
            <a:avLst/>
          </a:prstGeom>
          <a:ln>
            <a:noFill/>
          </a:ln>
          <a:effectLst>
            <a:softEdge rad="112500"/>
          </a:effectLst>
        </p:spPr>
      </p:pic>
      <p:pic>
        <p:nvPicPr>
          <p:cNvPr id="7" name="Picture 6">
            <a:extLst>
              <a:ext uri="{FF2B5EF4-FFF2-40B4-BE49-F238E27FC236}">
                <a16:creationId xmlns:a16="http://schemas.microsoft.com/office/drawing/2014/main" id="{41DB04EA-6A50-9E45-89E7-F982471C6C02}"/>
              </a:ext>
            </a:extLst>
          </p:cNvPr>
          <p:cNvPicPr>
            <a:picLocks noChangeAspect="1"/>
          </p:cNvPicPr>
          <p:nvPr/>
        </p:nvPicPr>
        <p:blipFill>
          <a:blip r:embed="rId4"/>
          <a:stretch>
            <a:fillRect/>
          </a:stretch>
        </p:blipFill>
        <p:spPr>
          <a:xfrm>
            <a:off x="544988" y="328163"/>
            <a:ext cx="3855395" cy="5140527"/>
          </a:xfrm>
          <a:prstGeom prst="rect">
            <a:avLst/>
          </a:prstGeom>
          <a:ln>
            <a:noFill/>
          </a:ln>
          <a:effectLst>
            <a:softEdge rad="112500"/>
          </a:effectLst>
        </p:spPr>
      </p:pic>
      <p:sp>
        <p:nvSpPr>
          <p:cNvPr id="2" name="TextBox 1">
            <a:extLst>
              <a:ext uri="{FF2B5EF4-FFF2-40B4-BE49-F238E27FC236}">
                <a16:creationId xmlns:a16="http://schemas.microsoft.com/office/drawing/2014/main" id="{67F71225-E38B-C74D-BC9E-90586EF2300D}"/>
              </a:ext>
            </a:extLst>
          </p:cNvPr>
          <p:cNvSpPr txBox="1"/>
          <p:nvPr/>
        </p:nvSpPr>
        <p:spPr>
          <a:xfrm>
            <a:off x="1432874" y="5508052"/>
            <a:ext cx="2481770" cy="1200329"/>
          </a:xfrm>
          <a:prstGeom prst="rect">
            <a:avLst/>
          </a:prstGeom>
          <a:noFill/>
        </p:spPr>
        <p:txBody>
          <a:bodyPr wrap="none" rtlCol="0">
            <a:spAutoFit/>
          </a:bodyPr>
          <a:lstStyle/>
          <a:p>
            <a:r>
              <a:rPr lang="en-US" sz="2400" dirty="0">
                <a:solidFill>
                  <a:schemeClr val="bg1"/>
                </a:solidFill>
              </a:rPr>
              <a:t>Set up for lunch </a:t>
            </a:r>
          </a:p>
          <a:p>
            <a:r>
              <a:rPr lang="en-US" sz="2400" dirty="0">
                <a:solidFill>
                  <a:schemeClr val="bg1"/>
                </a:solidFill>
              </a:rPr>
              <a:t>with students </a:t>
            </a:r>
          </a:p>
          <a:p>
            <a:r>
              <a:rPr lang="en-US" sz="2400" dirty="0">
                <a:solidFill>
                  <a:schemeClr val="bg1"/>
                </a:solidFill>
              </a:rPr>
              <a:t>In Alumni Hall</a:t>
            </a:r>
          </a:p>
        </p:txBody>
      </p:sp>
      <p:sp>
        <p:nvSpPr>
          <p:cNvPr id="4" name="TextBox 3">
            <a:extLst>
              <a:ext uri="{FF2B5EF4-FFF2-40B4-BE49-F238E27FC236}">
                <a16:creationId xmlns:a16="http://schemas.microsoft.com/office/drawing/2014/main" id="{B615ACCD-075A-6A4C-BF94-4A01E3535D26}"/>
              </a:ext>
            </a:extLst>
          </p:cNvPr>
          <p:cNvSpPr txBox="1"/>
          <p:nvPr/>
        </p:nvSpPr>
        <p:spPr>
          <a:xfrm>
            <a:off x="9012025" y="5071621"/>
            <a:ext cx="2486899" cy="461665"/>
          </a:xfrm>
          <a:prstGeom prst="rect">
            <a:avLst/>
          </a:prstGeom>
          <a:noFill/>
        </p:spPr>
        <p:txBody>
          <a:bodyPr wrap="none" rtlCol="0">
            <a:spAutoFit/>
          </a:bodyPr>
          <a:lstStyle/>
          <a:p>
            <a:r>
              <a:rPr lang="en-US" sz="2400" dirty="0">
                <a:solidFill>
                  <a:schemeClr val="bg1"/>
                </a:solidFill>
              </a:rPr>
              <a:t>Bell Recital Hall </a:t>
            </a:r>
          </a:p>
        </p:txBody>
      </p:sp>
    </p:spTree>
    <p:extLst>
      <p:ext uri="{BB962C8B-B14F-4D97-AF65-F5344CB8AC3E}">
        <p14:creationId xmlns:p14="http://schemas.microsoft.com/office/powerpoint/2010/main" val="3270257550"/>
      </p:ext>
    </p:extLst>
  </p:cSld>
  <p:clrMapOvr>
    <a:masterClrMapping/>
  </p:clrMapOvr>
  <mc:AlternateContent xmlns:mc="http://schemas.openxmlformats.org/markup-compatibility/2006" xmlns:p14="http://schemas.microsoft.com/office/powerpoint/2010/main">
    <mc:Choice Requires="p14">
      <p:transition spd="slow" p14:dur="1250" advTm="11927">
        <p:fade/>
      </p:transition>
    </mc:Choice>
    <mc:Fallback xmlns="">
      <p:transition spd="slow" advTm="11927">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4A91B-55FE-2447-ABEF-EFA2C79939D3}"/>
              </a:ext>
            </a:extLst>
          </p:cNvPr>
          <p:cNvPicPr>
            <a:picLocks noChangeAspect="1"/>
          </p:cNvPicPr>
          <p:nvPr/>
        </p:nvPicPr>
        <p:blipFill rotWithShape="1">
          <a:blip r:embed="rId2"/>
          <a:srcRect b="43546"/>
          <a:stretch/>
        </p:blipFill>
        <p:spPr>
          <a:xfrm>
            <a:off x="7972643" y="559340"/>
            <a:ext cx="4070861" cy="3064214"/>
          </a:xfrm>
          <a:prstGeom prst="rect">
            <a:avLst/>
          </a:prstGeom>
          <a:ln>
            <a:noFill/>
          </a:ln>
          <a:effectLst>
            <a:softEdge rad="112500"/>
          </a:effectLst>
        </p:spPr>
      </p:pic>
      <p:pic>
        <p:nvPicPr>
          <p:cNvPr id="5" name="Picture 4">
            <a:extLst>
              <a:ext uri="{FF2B5EF4-FFF2-40B4-BE49-F238E27FC236}">
                <a16:creationId xmlns:a16="http://schemas.microsoft.com/office/drawing/2014/main" id="{F2D9EA91-3455-994F-B93D-52A6339A72BA}"/>
              </a:ext>
            </a:extLst>
          </p:cNvPr>
          <p:cNvPicPr>
            <a:picLocks noChangeAspect="1"/>
          </p:cNvPicPr>
          <p:nvPr/>
        </p:nvPicPr>
        <p:blipFill rotWithShape="1">
          <a:blip r:embed="rId3"/>
          <a:srcRect l="4894" t="16825" r="13426"/>
          <a:stretch/>
        </p:blipFill>
        <p:spPr>
          <a:xfrm>
            <a:off x="566910" y="281758"/>
            <a:ext cx="2506830" cy="3403639"/>
          </a:xfrm>
          <a:prstGeom prst="rect">
            <a:avLst/>
          </a:prstGeom>
          <a:ln>
            <a:noFill/>
          </a:ln>
          <a:effectLst>
            <a:softEdge rad="112500"/>
          </a:effectLst>
        </p:spPr>
      </p:pic>
      <p:pic>
        <p:nvPicPr>
          <p:cNvPr id="7" name="Picture 6">
            <a:extLst>
              <a:ext uri="{FF2B5EF4-FFF2-40B4-BE49-F238E27FC236}">
                <a16:creationId xmlns:a16="http://schemas.microsoft.com/office/drawing/2014/main" id="{B2FEF2B0-8C5B-6948-AB01-BA229ACBF34C}"/>
              </a:ext>
            </a:extLst>
          </p:cNvPr>
          <p:cNvPicPr>
            <a:picLocks noChangeAspect="1"/>
          </p:cNvPicPr>
          <p:nvPr/>
        </p:nvPicPr>
        <p:blipFill rotWithShape="1">
          <a:blip r:embed="rId4"/>
          <a:srcRect t="17873" b="39716"/>
          <a:stretch/>
        </p:blipFill>
        <p:spPr>
          <a:xfrm>
            <a:off x="374217" y="4011532"/>
            <a:ext cx="4687637" cy="2650788"/>
          </a:xfrm>
          <a:prstGeom prst="rect">
            <a:avLst/>
          </a:prstGeom>
          <a:ln>
            <a:noFill/>
          </a:ln>
          <a:effectLst>
            <a:softEdge rad="112500"/>
          </a:effectLst>
        </p:spPr>
      </p:pic>
      <p:pic>
        <p:nvPicPr>
          <p:cNvPr id="11" name="Picture 10">
            <a:extLst>
              <a:ext uri="{FF2B5EF4-FFF2-40B4-BE49-F238E27FC236}">
                <a16:creationId xmlns:a16="http://schemas.microsoft.com/office/drawing/2014/main" id="{3D71AA0D-7B1F-294F-B719-AA7639E4AFF4}"/>
              </a:ext>
            </a:extLst>
          </p:cNvPr>
          <p:cNvPicPr>
            <a:picLocks noChangeAspect="1"/>
          </p:cNvPicPr>
          <p:nvPr/>
        </p:nvPicPr>
        <p:blipFill rotWithShape="1">
          <a:blip r:embed="rId5"/>
          <a:srcRect l="22829" t="12717" b="48699"/>
          <a:stretch/>
        </p:blipFill>
        <p:spPr>
          <a:xfrm>
            <a:off x="7315881" y="3951053"/>
            <a:ext cx="4355814" cy="2850206"/>
          </a:xfrm>
          <a:prstGeom prst="rect">
            <a:avLst/>
          </a:prstGeom>
          <a:ln>
            <a:noFill/>
          </a:ln>
          <a:effectLst>
            <a:softEdge rad="112500"/>
          </a:effectLst>
        </p:spPr>
      </p:pic>
      <p:sp>
        <p:nvSpPr>
          <p:cNvPr id="2" name="TextBox 1">
            <a:extLst>
              <a:ext uri="{FF2B5EF4-FFF2-40B4-BE49-F238E27FC236}">
                <a16:creationId xmlns:a16="http://schemas.microsoft.com/office/drawing/2014/main" id="{06E3A7BD-DBF8-4A41-B51D-BC9871D2A3E0}"/>
              </a:ext>
            </a:extLst>
          </p:cNvPr>
          <p:cNvSpPr txBox="1"/>
          <p:nvPr/>
        </p:nvSpPr>
        <p:spPr>
          <a:xfrm>
            <a:off x="3181546" y="2450971"/>
            <a:ext cx="4868945" cy="1631216"/>
          </a:xfrm>
          <a:prstGeom prst="rect">
            <a:avLst/>
          </a:prstGeom>
          <a:noFill/>
        </p:spPr>
        <p:txBody>
          <a:bodyPr wrap="square" rtlCol="0">
            <a:spAutoFit/>
          </a:bodyPr>
          <a:lstStyle/>
          <a:p>
            <a:pPr algn="ctr"/>
            <a:r>
              <a:rPr lang="en-US" sz="2000" dirty="0" err="1">
                <a:solidFill>
                  <a:schemeClr val="bg1"/>
                </a:solidFill>
              </a:rPr>
              <a:t>WinShape</a:t>
            </a:r>
            <a:r>
              <a:rPr lang="en-US" sz="2000" dirty="0">
                <a:solidFill>
                  <a:schemeClr val="bg1"/>
                </a:solidFill>
              </a:rPr>
              <a:t> Foundation </a:t>
            </a:r>
          </a:p>
          <a:p>
            <a:pPr algn="ctr"/>
            <a:r>
              <a:rPr lang="en-US" sz="2000" dirty="0">
                <a:solidFill>
                  <a:schemeClr val="bg1"/>
                </a:solidFill>
              </a:rPr>
              <a:t>was founded in 1984</a:t>
            </a:r>
          </a:p>
          <a:p>
            <a:pPr algn="ctr"/>
            <a:r>
              <a:rPr lang="en-US" sz="2000" dirty="0">
                <a:solidFill>
                  <a:schemeClr val="bg1"/>
                </a:solidFill>
              </a:rPr>
              <a:t>by </a:t>
            </a:r>
            <a:r>
              <a:rPr lang="en-US" sz="2000" dirty="0">
                <a:solidFill>
                  <a:schemeClr val="bg1"/>
                </a:solidFill>
                <a:hlinkClick r:id="rId6" tooltip="Truett Cathy">
                  <a:extLst>
                    <a:ext uri="{A12FA001-AC4F-418D-AE19-62706E023703}">
                      <ahyp:hlinkClr xmlns:ahyp="http://schemas.microsoft.com/office/drawing/2018/hyperlinkcolor" val="tx"/>
                    </a:ext>
                  </a:extLst>
                </a:hlinkClick>
              </a:rPr>
              <a:t>Truett Cathy</a:t>
            </a:r>
            <a:r>
              <a:rPr lang="en-US" sz="2000" dirty="0">
                <a:solidFill>
                  <a:schemeClr val="bg1"/>
                </a:solidFill>
              </a:rPr>
              <a:t>, </a:t>
            </a:r>
            <a:r>
              <a:rPr lang="en-US" sz="2000" dirty="0">
                <a:solidFill>
                  <a:schemeClr val="bg1"/>
                </a:solidFill>
                <a:hlinkClick r:id="rId7">
                  <a:extLst>
                    <a:ext uri="{A12FA001-AC4F-418D-AE19-62706E023703}">
                      <ahyp:hlinkClr xmlns:ahyp="http://schemas.microsoft.com/office/drawing/2018/hyperlinkcolor" val="tx"/>
                    </a:ext>
                  </a:extLst>
                </a:hlinkClick>
              </a:rPr>
              <a:t>Chick-fil-A</a:t>
            </a:r>
            <a:r>
              <a:rPr lang="en-US" sz="2000" dirty="0">
                <a:solidFill>
                  <a:schemeClr val="bg1"/>
                </a:solidFill>
              </a:rPr>
              <a:t>. They partner with Berry College to provide educational opportunities for students.</a:t>
            </a:r>
          </a:p>
        </p:txBody>
      </p:sp>
      <p:sp>
        <p:nvSpPr>
          <p:cNvPr id="4" name="TextBox 3">
            <a:extLst>
              <a:ext uri="{FF2B5EF4-FFF2-40B4-BE49-F238E27FC236}">
                <a16:creationId xmlns:a16="http://schemas.microsoft.com/office/drawing/2014/main" id="{DCE009F9-AC58-7240-A543-EA336A62C964}"/>
              </a:ext>
            </a:extLst>
          </p:cNvPr>
          <p:cNvSpPr txBox="1"/>
          <p:nvPr/>
        </p:nvSpPr>
        <p:spPr>
          <a:xfrm>
            <a:off x="5061854" y="5854047"/>
            <a:ext cx="2385321" cy="461665"/>
          </a:xfrm>
          <a:prstGeom prst="rect">
            <a:avLst/>
          </a:prstGeom>
          <a:noFill/>
        </p:spPr>
        <p:txBody>
          <a:bodyPr wrap="square" rtlCol="0">
            <a:spAutoFit/>
          </a:bodyPr>
          <a:lstStyle/>
          <a:p>
            <a:r>
              <a:rPr lang="en-US" sz="2400" dirty="0">
                <a:solidFill>
                  <a:schemeClr val="bg1"/>
                </a:solidFill>
              </a:rPr>
              <a:t>Equine Facility</a:t>
            </a:r>
          </a:p>
        </p:txBody>
      </p:sp>
      <p:pic>
        <p:nvPicPr>
          <p:cNvPr id="6" name="Picture 5">
            <a:extLst>
              <a:ext uri="{FF2B5EF4-FFF2-40B4-BE49-F238E27FC236}">
                <a16:creationId xmlns:a16="http://schemas.microsoft.com/office/drawing/2014/main" id="{FE9E22D1-46E3-CC43-B526-054335CFF807}"/>
              </a:ext>
            </a:extLst>
          </p:cNvPr>
          <p:cNvPicPr>
            <a:picLocks noChangeAspect="1"/>
          </p:cNvPicPr>
          <p:nvPr/>
        </p:nvPicPr>
        <p:blipFill rotWithShape="1">
          <a:blip r:embed="rId8"/>
          <a:srcRect l="13773" t="13480" r="11019" b="26739"/>
          <a:stretch/>
        </p:blipFill>
        <p:spPr>
          <a:xfrm>
            <a:off x="3181546" y="142463"/>
            <a:ext cx="4435393" cy="2308324"/>
          </a:xfrm>
          <a:prstGeom prst="rect">
            <a:avLst/>
          </a:prstGeom>
          <a:ln>
            <a:noFill/>
          </a:ln>
          <a:effectLst>
            <a:softEdge rad="112500"/>
          </a:effectLst>
        </p:spPr>
      </p:pic>
    </p:spTree>
    <p:extLst>
      <p:ext uri="{BB962C8B-B14F-4D97-AF65-F5344CB8AC3E}">
        <p14:creationId xmlns:p14="http://schemas.microsoft.com/office/powerpoint/2010/main" val="2205786406"/>
      </p:ext>
    </p:extLst>
  </p:cSld>
  <p:clrMapOvr>
    <a:masterClrMapping/>
  </p:clrMapOvr>
  <mc:AlternateContent xmlns:mc="http://schemas.openxmlformats.org/markup-compatibility/2006" xmlns:p14="http://schemas.microsoft.com/office/powerpoint/2010/main">
    <mc:Choice Requires="p14">
      <p:transition spd="slow" p14:dur="1250" advTm="6317">
        <p:fade/>
      </p:transition>
    </mc:Choice>
    <mc:Fallback xmlns="">
      <p:transition spd="slow" advTm="6317">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2E1DA-2474-8B4B-8FF0-31B83AE2E66F}"/>
              </a:ext>
            </a:extLst>
          </p:cNvPr>
          <p:cNvPicPr>
            <a:picLocks noChangeAspect="1"/>
          </p:cNvPicPr>
          <p:nvPr/>
        </p:nvPicPr>
        <p:blipFill>
          <a:blip r:embed="rId2"/>
          <a:stretch>
            <a:fillRect/>
          </a:stretch>
        </p:blipFill>
        <p:spPr>
          <a:xfrm>
            <a:off x="8661113" y="715525"/>
            <a:ext cx="3465035" cy="4620046"/>
          </a:xfrm>
          <a:prstGeom prst="rect">
            <a:avLst/>
          </a:prstGeom>
          <a:ln>
            <a:noFill/>
          </a:ln>
          <a:effectLst>
            <a:softEdge rad="112500"/>
          </a:effectLst>
        </p:spPr>
      </p:pic>
      <p:pic>
        <p:nvPicPr>
          <p:cNvPr id="5" name="Picture 4">
            <a:extLst>
              <a:ext uri="{FF2B5EF4-FFF2-40B4-BE49-F238E27FC236}">
                <a16:creationId xmlns:a16="http://schemas.microsoft.com/office/drawing/2014/main" id="{099BD90C-4143-974A-B8F7-1B6A4AACAFAC}"/>
              </a:ext>
            </a:extLst>
          </p:cNvPr>
          <p:cNvPicPr>
            <a:picLocks noChangeAspect="1"/>
          </p:cNvPicPr>
          <p:nvPr/>
        </p:nvPicPr>
        <p:blipFill>
          <a:blip r:embed="rId3"/>
          <a:stretch>
            <a:fillRect/>
          </a:stretch>
        </p:blipFill>
        <p:spPr>
          <a:xfrm>
            <a:off x="98897" y="570639"/>
            <a:ext cx="3573699" cy="4764932"/>
          </a:xfrm>
          <a:prstGeom prst="rect">
            <a:avLst/>
          </a:prstGeom>
          <a:ln>
            <a:noFill/>
          </a:ln>
          <a:effectLst>
            <a:softEdge rad="112500"/>
          </a:effectLst>
        </p:spPr>
      </p:pic>
      <p:pic>
        <p:nvPicPr>
          <p:cNvPr id="6" name="Picture 5">
            <a:extLst>
              <a:ext uri="{FF2B5EF4-FFF2-40B4-BE49-F238E27FC236}">
                <a16:creationId xmlns:a16="http://schemas.microsoft.com/office/drawing/2014/main" id="{38D164D1-D5B9-EF4B-8D59-A711E69C5FA2}"/>
              </a:ext>
            </a:extLst>
          </p:cNvPr>
          <p:cNvPicPr>
            <a:picLocks noChangeAspect="1"/>
          </p:cNvPicPr>
          <p:nvPr/>
        </p:nvPicPr>
        <p:blipFill rotWithShape="1">
          <a:blip r:embed="rId4"/>
          <a:srcRect b="35239"/>
          <a:stretch/>
        </p:blipFill>
        <p:spPr>
          <a:xfrm>
            <a:off x="3672596" y="2082528"/>
            <a:ext cx="4805165" cy="4149141"/>
          </a:xfrm>
          <a:prstGeom prst="rect">
            <a:avLst/>
          </a:prstGeom>
          <a:ln>
            <a:noFill/>
          </a:ln>
          <a:effectLst>
            <a:softEdge rad="112500"/>
          </a:effectLst>
        </p:spPr>
      </p:pic>
      <p:sp>
        <p:nvSpPr>
          <p:cNvPr id="2" name="TextBox 1">
            <a:extLst>
              <a:ext uri="{FF2B5EF4-FFF2-40B4-BE49-F238E27FC236}">
                <a16:creationId xmlns:a16="http://schemas.microsoft.com/office/drawing/2014/main" id="{8E05FE96-CF8C-414A-AA24-9613A6470AA6}"/>
              </a:ext>
            </a:extLst>
          </p:cNvPr>
          <p:cNvSpPr txBox="1"/>
          <p:nvPr/>
        </p:nvSpPr>
        <p:spPr>
          <a:xfrm>
            <a:off x="4320015" y="754144"/>
            <a:ext cx="3811044" cy="954107"/>
          </a:xfrm>
          <a:prstGeom prst="rect">
            <a:avLst/>
          </a:prstGeom>
          <a:noFill/>
        </p:spPr>
        <p:txBody>
          <a:bodyPr wrap="none" rtlCol="0">
            <a:spAutoFit/>
          </a:bodyPr>
          <a:lstStyle/>
          <a:p>
            <a:pPr algn="ctr"/>
            <a:r>
              <a:rPr lang="en-US" sz="2800" b="1" dirty="0">
                <a:solidFill>
                  <a:schemeClr val="bg1"/>
                </a:solidFill>
              </a:rPr>
              <a:t>Oak Hill </a:t>
            </a:r>
          </a:p>
          <a:p>
            <a:pPr algn="ctr"/>
            <a:r>
              <a:rPr lang="en-US" sz="2800" b="1" dirty="0">
                <a:solidFill>
                  <a:schemeClr val="bg1"/>
                </a:solidFill>
              </a:rPr>
              <a:t>Martha Berry’s Home </a:t>
            </a:r>
          </a:p>
        </p:txBody>
      </p:sp>
    </p:spTree>
    <p:extLst>
      <p:ext uri="{BB962C8B-B14F-4D97-AF65-F5344CB8AC3E}">
        <p14:creationId xmlns:p14="http://schemas.microsoft.com/office/powerpoint/2010/main" val="2069908469"/>
      </p:ext>
    </p:extLst>
  </p:cSld>
  <p:clrMapOvr>
    <a:masterClrMapping/>
  </p:clrMapOvr>
  <mc:AlternateContent xmlns:mc="http://schemas.openxmlformats.org/markup-compatibility/2006" xmlns:p14="http://schemas.microsoft.com/office/powerpoint/2010/main">
    <mc:Choice Requires="p14">
      <p:transition spd="slow" p14:dur="1250" advTm="7960">
        <p:fade/>
      </p:transition>
    </mc:Choice>
    <mc:Fallback xmlns="">
      <p:transition spd="slow" advTm="796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8FB1BE-0B89-CC4B-89CC-A2F06DC1BC82}"/>
              </a:ext>
            </a:extLst>
          </p:cNvPr>
          <p:cNvPicPr>
            <a:picLocks noChangeAspect="1"/>
          </p:cNvPicPr>
          <p:nvPr/>
        </p:nvPicPr>
        <p:blipFill rotWithShape="1">
          <a:blip r:embed="rId2"/>
          <a:srcRect l="3286" t="-2695" r="14003" b="15297"/>
          <a:stretch/>
        </p:blipFill>
        <p:spPr>
          <a:xfrm>
            <a:off x="265690" y="0"/>
            <a:ext cx="4254229" cy="5993860"/>
          </a:xfrm>
          <a:prstGeom prst="rect">
            <a:avLst/>
          </a:prstGeom>
          <a:ln>
            <a:noFill/>
          </a:ln>
          <a:effectLst>
            <a:softEdge rad="112500"/>
          </a:effectLst>
        </p:spPr>
      </p:pic>
      <p:pic>
        <p:nvPicPr>
          <p:cNvPr id="7" name="Picture 6">
            <a:extLst>
              <a:ext uri="{FF2B5EF4-FFF2-40B4-BE49-F238E27FC236}">
                <a16:creationId xmlns:a16="http://schemas.microsoft.com/office/drawing/2014/main" id="{45B52EE5-288C-5D4C-A6B3-461C398EC51B}"/>
              </a:ext>
            </a:extLst>
          </p:cNvPr>
          <p:cNvPicPr>
            <a:picLocks noChangeAspect="1"/>
          </p:cNvPicPr>
          <p:nvPr/>
        </p:nvPicPr>
        <p:blipFill>
          <a:blip r:embed="rId3"/>
          <a:stretch>
            <a:fillRect/>
          </a:stretch>
        </p:blipFill>
        <p:spPr>
          <a:xfrm>
            <a:off x="4693700" y="286155"/>
            <a:ext cx="3494662" cy="4659549"/>
          </a:xfrm>
          <a:prstGeom prst="rect">
            <a:avLst/>
          </a:prstGeom>
          <a:ln>
            <a:noFill/>
          </a:ln>
          <a:effectLst>
            <a:softEdge rad="112500"/>
          </a:effectLst>
        </p:spPr>
      </p:pic>
      <p:pic>
        <p:nvPicPr>
          <p:cNvPr id="9" name="Picture 8">
            <a:extLst>
              <a:ext uri="{FF2B5EF4-FFF2-40B4-BE49-F238E27FC236}">
                <a16:creationId xmlns:a16="http://schemas.microsoft.com/office/drawing/2014/main" id="{B56E3EAD-FC1E-2041-BC21-3E5A87C1BA2D}"/>
              </a:ext>
            </a:extLst>
          </p:cNvPr>
          <p:cNvPicPr>
            <a:picLocks noChangeAspect="1"/>
          </p:cNvPicPr>
          <p:nvPr/>
        </p:nvPicPr>
        <p:blipFill>
          <a:blip r:embed="rId4"/>
          <a:stretch>
            <a:fillRect/>
          </a:stretch>
        </p:blipFill>
        <p:spPr>
          <a:xfrm>
            <a:off x="7239000" y="3429000"/>
            <a:ext cx="2502440" cy="3336587"/>
          </a:xfrm>
          <a:prstGeom prst="rect">
            <a:avLst/>
          </a:prstGeom>
          <a:ln>
            <a:noFill/>
          </a:ln>
          <a:effectLst>
            <a:softEdge rad="112500"/>
          </a:effectLst>
        </p:spPr>
      </p:pic>
      <p:pic>
        <p:nvPicPr>
          <p:cNvPr id="11" name="Picture 10">
            <a:extLst>
              <a:ext uri="{FF2B5EF4-FFF2-40B4-BE49-F238E27FC236}">
                <a16:creationId xmlns:a16="http://schemas.microsoft.com/office/drawing/2014/main" id="{D856F392-2518-9B4D-AD22-46576812E538}"/>
              </a:ext>
            </a:extLst>
          </p:cNvPr>
          <p:cNvPicPr>
            <a:picLocks noChangeAspect="1"/>
          </p:cNvPicPr>
          <p:nvPr/>
        </p:nvPicPr>
        <p:blipFill>
          <a:blip r:embed="rId5"/>
          <a:stretch>
            <a:fillRect/>
          </a:stretch>
        </p:blipFill>
        <p:spPr>
          <a:xfrm>
            <a:off x="9354560" y="143078"/>
            <a:ext cx="2571750" cy="3429000"/>
          </a:xfrm>
          <a:prstGeom prst="rect">
            <a:avLst/>
          </a:prstGeom>
          <a:ln>
            <a:noFill/>
          </a:ln>
          <a:effectLst>
            <a:softEdge rad="112500"/>
          </a:effectLst>
        </p:spPr>
      </p:pic>
    </p:spTree>
    <p:extLst>
      <p:ext uri="{BB962C8B-B14F-4D97-AF65-F5344CB8AC3E}">
        <p14:creationId xmlns:p14="http://schemas.microsoft.com/office/powerpoint/2010/main" val="875547529"/>
      </p:ext>
    </p:extLst>
  </p:cSld>
  <p:clrMapOvr>
    <a:masterClrMapping/>
  </p:clrMapOvr>
  <mc:AlternateContent xmlns:mc="http://schemas.openxmlformats.org/markup-compatibility/2006" xmlns:p14="http://schemas.microsoft.com/office/powerpoint/2010/main">
    <mc:Choice Requires="p14">
      <p:transition spd="slow" p14:dur="1250" advTm="9414">
        <p:fade/>
      </p:transition>
    </mc:Choice>
    <mc:Fallback xmlns="">
      <p:transition spd="slow" advTm="9414">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2DC5-ABBB-2145-99B6-6CD5DEABD32E}"/>
              </a:ext>
            </a:extLst>
          </p:cNvPr>
          <p:cNvSpPr>
            <a:spLocks noGrp="1"/>
          </p:cNvSpPr>
          <p:nvPr>
            <p:ph type="title"/>
          </p:nvPr>
        </p:nvSpPr>
        <p:spPr/>
        <p:txBody>
          <a:bodyPr/>
          <a:lstStyle/>
          <a:p>
            <a:r>
              <a:rPr lang="en-US" dirty="0"/>
              <a:t>Kate Duncan Smith DAR School  Grant, AL</a:t>
            </a:r>
            <a:br>
              <a:rPr lang="en-US" dirty="0"/>
            </a:br>
            <a:r>
              <a:rPr lang="en-US" dirty="0"/>
              <a:t>September 24,2021</a:t>
            </a:r>
          </a:p>
        </p:txBody>
      </p:sp>
      <p:sp>
        <p:nvSpPr>
          <p:cNvPr id="3" name="Content Placeholder 2">
            <a:extLst>
              <a:ext uri="{FF2B5EF4-FFF2-40B4-BE49-F238E27FC236}">
                <a16:creationId xmlns:a16="http://schemas.microsoft.com/office/drawing/2014/main" id="{F120240B-FC80-6F45-9C08-3DAFFF3DC5BC}"/>
              </a:ext>
            </a:extLst>
          </p:cNvPr>
          <p:cNvSpPr>
            <a:spLocks noGrp="1"/>
          </p:cNvSpPr>
          <p:nvPr>
            <p:ph idx="1"/>
          </p:nvPr>
        </p:nvSpPr>
        <p:spPr>
          <a:xfrm>
            <a:off x="292231" y="2336872"/>
            <a:ext cx="4119513" cy="3767899"/>
          </a:xfrm>
        </p:spPr>
        <p:txBody>
          <a:bodyPr>
            <a:normAutofit fontScale="85000" lnSpcReduction="10000"/>
          </a:bodyPr>
          <a:lstStyle/>
          <a:p>
            <a:r>
              <a:rPr lang="en-US" dirty="0"/>
              <a:t>Opened by Alabama DAR 1924</a:t>
            </a:r>
          </a:p>
          <a:p>
            <a:r>
              <a:rPr lang="en-US" dirty="0"/>
              <a:t>National support started in 1928</a:t>
            </a:r>
          </a:p>
          <a:p>
            <a:r>
              <a:rPr lang="en-US" dirty="0"/>
              <a:t>Public school </a:t>
            </a:r>
          </a:p>
          <a:p>
            <a:r>
              <a:rPr lang="en-US" dirty="0"/>
              <a:t>1,300 students </a:t>
            </a:r>
          </a:p>
          <a:p>
            <a:r>
              <a:rPr lang="en-US" dirty="0"/>
              <a:t>Half of students live in poverty </a:t>
            </a:r>
          </a:p>
          <a:p>
            <a:r>
              <a:rPr lang="en-US" dirty="0"/>
              <a:t>240 acres </a:t>
            </a:r>
          </a:p>
          <a:p>
            <a:r>
              <a:rPr lang="en-US" dirty="0"/>
              <a:t>40 buildings including 11 faculty residences </a:t>
            </a:r>
          </a:p>
          <a:p>
            <a:r>
              <a:rPr lang="en-US" dirty="0"/>
              <a:t>National Register of Historic Places</a:t>
            </a:r>
          </a:p>
          <a:p>
            <a:endParaRPr lang="en-US" dirty="0"/>
          </a:p>
        </p:txBody>
      </p:sp>
      <p:pic>
        <p:nvPicPr>
          <p:cNvPr id="5" name="Picture 4">
            <a:extLst>
              <a:ext uri="{FF2B5EF4-FFF2-40B4-BE49-F238E27FC236}">
                <a16:creationId xmlns:a16="http://schemas.microsoft.com/office/drawing/2014/main" id="{B795FFCF-3FD2-D743-8880-67C80EFC83C8}"/>
              </a:ext>
            </a:extLst>
          </p:cNvPr>
          <p:cNvPicPr>
            <a:picLocks noChangeAspect="1"/>
          </p:cNvPicPr>
          <p:nvPr/>
        </p:nvPicPr>
        <p:blipFill>
          <a:blip r:embed="rId2"/>
          <a:stretch>
            <a:fillRect/>
          </a:stretch>
        </p:blipFill>
        <p:spPr>
          <a:xfrm>
            <a:off x="4598772" y="2070752"/>
            <a:ext cx="3492635" cy="4656847"/>
          </a:xfrm>
          <a:prstGeom prst="rect">
            <a:avLst/>
          </a:prstGeom>
          <a:ln>
            <a:noFill/>
          </a:ln>
          <a:effectLst>
            <a:softEdge rad="112500"/>
          </a:effectLst>
        </p:spPr>
      </p:pic>
      <p:pic>
        <p:nvPicPr>
          <p:cNvPr id="7" name="Picture 6">
            <a:extLst>
              <a:ext uri="{FF2B5EF4-FFF2-40B4-BE49-F238E27FC236}">
                <a16:creationId xmlns:a16="http://schemas.microsoft.com/office/drawing/2014/main" id="{F7CADE97-07D3-AC40-AD1E-025025E07AE6}"/>
              </a:ext>
            </a:extLst>
          </p:cNvPr>
          <p:cNvPicPr>
            <a:picLocks noChangeAspect="1"/>
          </p:cNvPicPr>
          <p:nvPr/>
        </p:nvPicPr>
        <p:blipFill>
          <a:blip r:embed="rId3"/>
          <a:stretch>
            <a:fillRect/>
          </a:stretch>
        </p:blipFill>
        <p:spPr>
          <a:xfrm>
            <a:off x="8397339" y="2093913"/>
            <a:ext cx="3427150" cy="4569534"/>
          </a:xfrm>
          <a:prstGeom prst="rect">
            <a:avLst/>
          </a:prstGeom>
          <a:ln>
            <a:noFill/>
          </a:ln>
          <a:effectLst>
            <a:softEdge rad="112500"/>
          </a:effectLst>
        </p:spPr>
      </p:pic>
    </p:spTree>
    <p:extLst>
      <p:ext uri="{BB962C8B-B14F-4D97-AF65-F5344CB8AC3E}">
        <p14:creationId xmlns:p14="http://schemas.microsoft.com/office/powerpoint/2010/main" val="1200272242"/>
      </p:ext>
    </p:extLst>
  </p:cSld>
  <p:clrMapOvr>
    <a:masterClrMapping/>
  </p:clrMapOvr>
  <mc:AlternateContent xmlns:mc="http://schemas.openxmlformats.org/markup-compatibility/2006" xmlns:p14="http://schemas.microsoft.com/office/powerpoint/2010/main">
    <mc:Choice Requires="p14">
      <p:transition spd="slow" p14:dur="1250" advTm="11351">
        <p:fade/>
      </p:transition>
    </mc:Choice>
    <mc:Fallback xmlns="">
      <p:transition spd="slow" advTm="11351">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4DC9DC-E3FD-DD4C-ADC7-D3AEF61ABCAC}"/>
              </a:ext>
            </a:extLst>
          </p:cNvPr>
          <p:cNvPicPr>
            <a:picLocks noChangeAspect="1"/>
          </p:cNvPicPr>
          <p:nvPr/>
        </p:nvPicPr>
        <p:blipFill>
          <a:blip r:embed="rId2"/>
          <a:stretch>
            <a:fillRect/>
          </a:stretch>
        </p:blipFill>
        <p:spPr>
          <a:xfrm>
            <a:off x="0" y="0"/>
            <a:ext cx="3719384" cy="4661749"/>
          </a:xfrm>
          <a:prstGeom prst="rect">
            <a:avLst/>
          </a:prstGeom>
          <a:ln>
            <a:noFill/>
          </a:ln>
          <a:effectLst>
            <a:softEdge rad="112500"/>
          </a:effectLst>
        </p:spPr>
      </p:pic>
      <p:pic>
        <p:nvPicPr>
          <p:cNvPr id="7" name="Picture 6">
            <a:extLst>
              <a:ext uri="{FF2B5EF4-FFF2-40B4-BE49-F238E27FC236}">
                <a16:creationId xmlns:a16="http://schemas.microsoft.com/office/drawing/2014/main" id="{16BFB506-166F-4548-9774-522B6E8E861A}"/>
              </a:ext>
            </a:extLst>
          </p:cNvPr>
          <p:cNvPicPr>
            <a:picLocks noChangeAspect="1"/>
          </p:cNvPicPr>
          <p:nvPr/>
        </p:nvPicPr>
        <p:blipFill>
          <a:blip r:embed="rId3"/>
          <a:stretch>
            <a:fillRect/>
          </a:stretch>
        </p:blipFill>
        <p:spPr>
          <a:xfrm>
            <a:off x="8001526" y="1"/>
            <a:ext cx="4190473" cy="4609070"/>
          </a:xfrm>
          <a:prstGeom prst="rect">
            <a:avLst/>
          </a:prstGeom>
          <a:ln>
            <a:noFill/>
          </a:ln>
          <a:effectLst>
            <a:softEdge rad="112500"/>
          </a:effectLst>
        </p:spPr>
      </p:pic>
      <p:pic>
        <p:nvPicPr>
          <p:cNvPr id="3" name="Picture 2">
            <a:extLst>
              <a:ext uri="{FF2B5EF4-FFF2-40B4-BE49-F238E27FC236}">
                <a16:creationId xmlns:a16="http://schemas.microsoft.com/office/drawing/2014/main" id="{E01CDA53-B310-CC4C-AAC4-1955C15BD4FC}"/>
              </a:ext>
            </a:extLst>
          </p:cNvPr>
          <p:cNvPicPr>
            <a:picLocks noChangeAspect="1"/>
          </p:cNvPicPr>
          <p:nvPr/>
        </p:nvPicPr>
        <p:blipFill>
          <a:blip r:embed="rId4"/>
          <a:stretch>
            <a:fillRect/>
          </a:stretch>
        </p:blipFill>
        <p:spPr>
          <a:xfrm>
            <a:off x="3656354" y="910193"/>
            <a:ext cx="4408203" cy="5498173"/>
          </a:xfrm>
          <a:prstGeom prst="rect">
            <a:avLst/>
          </a:prstGeom>
          <a:ln>
            <a:noFill/>
          </a:ln>
          <a:effectLst>
            <a:softEdge rad="112500"/>
          </a:effectLst>
        </p:spPr>
      </p:pic>
    </p:spTree>
    <p:extLst>
      <p:ext uri="{BB962C8B-B14F-4D97-AF65-F5344CB8AC3E}">
        <p14:creationId xmlns:p14="http://schemas.microsoft.com/office/powerpoint/2010/main" val="1782886836"/>
      </p:ext>
    </p:extLst>
  </p:cSld>
  <p:clrMapOvr>
    <a:masterClrMapping/>
  </p:clrMapOvr>
  <mc:AlternateContent xmlns:mc="http://schemas.openxmlformats.org/markup-compatibility/2006" xmlns:p14="http://schemas.microsoft.com/office/powerpoint/2010/main">
    <mc:Choice Requires="p14">
      <p:transition spd="slow" p14:dur="1250" advTm="4412">
        <p:fade/>
      </p:transition>
    </mc:Choice>
    <mc:Fallback xmlns="">
      <p:transition spd="slow" advTm="4412">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4D157-BDD8-A34B-84E3-FA9A743938A6}"/>
              </a:ext>
            </a:extLst>
          </p:cNvPr>
          <p:cNvPicPr>
            <a:picLocks noChangeAspect="1"/>
          </p:cNvPicPr>
          <p:nvPr/>
        </p:nvPicPr>
        <p:blipFill rotWithShape="1">
          <a:blip r:embed="rId2"/>
          <a:srcRect t="26950" r="13814" b="8795"/>
          <a:stretch/>
        </p:blipFill>
        <p:spPr>
          <a:xfrm>
            <a:off x="508060" y="205484"/>
            <a:ext cx="3532680" cy="3511685"/>
          </a:xfrm>
          <a:prstGeom prst="rect">
            <a:avLst/>
          </a:prstGeom>
          <a:ln>
            <a:noFill/>
          </a:ln>
          <a:effectLst>
            <a:softEdge rad="112500"/>
          </a:effectLst>
        </p:spPr>
      </p:pic>
      <p:pic>
        <p:nvPicPr>
          <p:cNvPr id="5" name="Picture 4">
            <a:extLst>
              <a:ext uri="{FF2B5EF4-FFF2-40B4-BE49-F238E27FC236}">
                <a16:creationId xmlns:a16="http://schemas.microsoft.com/office/drawing/2014/main" id="{E5E0B170-BDA8-6840-A64C-FFF4DD53A0F1}"/>
              </a:ext>
            </a:extLst>
          </p:cNvPr>
          <p:cNvPicPr>
            <a:picLocks noChangeAspect="1"/>
          </p:cNvPicPr>
          <p:nvPr/>
        </p:nvPicPr>
        <p:blipFill rotWithShape="1">
          <a:blip r:embed="rId3"/>
          <a:srcRect t="44113"/>
          <a:stretch/>
        </p:blipFill>
        <p:spPr>
          <a:xfrm>
            <a:off x="744406" y="4057760"/>
            <a:ext cx="2891355" cy="2154504"/>
          </a:xfrm>
          <a:prstGeom prst="rect">
            <a:avLst/>
          </a:prstGeom>
          <a:ln>
            <a:noFill/>
          </a:ln>
          <a:effectLst>
            <a:softEdge rad="112500"/>
          </a:effectLst>
        </p:spPr>
      </p:pic>
      <p:pic>
        <p:nvPicPr>
          <p:cNvPr id="9" name="Picture 8">
            <a:extLst>
              <a:ext uri="{FF2B5EF4-FFF2-40B4-BE49-F238E27FC236}">
                <a16:creationId xmlns:a16="http://schemas.microsoft.com/office/drawing/2014/main" id="{62FDA686-1DD5-6545-8E26-84709DA15D29}"/>
              </a:ext>
            </a:extLst>
          </p:cNvPr>
          <p:cNvPicPr>
            <a:picLocks noChangeAspect="1"/>
          </p:cNvPicPr>
          <p:nvPr/>
        </p:nvPicPr>
        <p:blipFill rotWithShape="1">
          <a:blip r:embed="rId4"/>
          <a:srcRect l="-11494" t="24574" r="11494" b="-9518"/>
          <a:stretch/>
        </p:blipFill>
        <p:spPr>
          <a:xfrm>
            <a:off x="8022930" y="2744489"/>
            <a:ext cx="3661010" cy="4146442"/>
          </a:xfrm>
          <a:prstGeom prst="rect">
            <a:avLst/>
          </a:prstGeom>
          <a:ln>
            <a:noFill/>
          </a:ln>
          <a:effectLst>
            <a:softEdge rad="112500"/>
          </a:effectLst>
        </p:spPr>
      </p:pic>
      <p:pic>
        <p:nvPicPr>
          <p:cNvPr id="7" name="Picture 6">
            <a:extLst>
              <a:ext uri="{FF2B5EF4-FFF2-40B4-BE49-F238E27FC236}">
                <a16:creationId xmlns:a16="http://schemas.microsoft.com/office/drawing/2014/main" id="{BDB29617-912B-3A45-AE2A-7489765B988E}"/>
              </a:ext>
            </a:extLst>
          </p:cNvPr>
          <p:cNvPicPr>
            <a:picLocks noChangeAspect="1"/>
          </p:cNvPicPr>
          <p:nvPr/>
        </p:nvPicPr>
        <p:blipFill rotWithShape="1">
          <a:blip r:embed="rId5"/>
          <a:srcRect t="16455" b="25531"/>
          <a:stretch/>
        </p:blipFill>
        <p:spPr>
          <a:xfrm>
            <a:off x="4723483" y="3717169"/>
            <a:ext cx="3299447" cy="2552196"/>
          </a:xfrm>
          <a:prstGeom prst="rect">
            <a:avLst/>
          </a:prstGeom>
          <a:ln>
            <a:noFill/>
          </a:ln>
          <a:effectLst>
            <a:softEdge rad="112500"/>
          </a:effectLst>
        </p:spPr>
      </p:pic>
      <p:pic>
        <p:nvPicPr>
          <p:cNvPr id="11" name="Picture 10">
            <a:extLst>
              <a:ext uri="{FF2B5EF4-FFF2-40B4-BE49-F238E27FC236}">
                <a16:creationId xmlns:a16="http://schemas.microsoft.com/office/drawing/2014/main" id="{A5415D53-DC46-E54C-9587-4F7A12531AD9}"/>
              </a:ext>
            </a:extLst>
          </p:cNvPr>
          <p:cNvPicPr>
            <a:picLocks noChangeAspect="1"/>
          </p:cNvPicPr>
          <p:nvPr/>
        </p:nvPicPr>
        <p:blipFill rotWithShape="1">
          <a:blip r:embed="rId6"/>
          <a:srcRect t="14699" b="41560"/>
          <a:stretch/>
        </p:blipFill>
        <p:spPr>
          <a:xfrm>
            <a:off x="7693799" y="349089"/>
            <a:ext cx="3990141" cy="2327072"/>
          </a:xfrm>
          <a:prstGeom prst="rect">
            <a:avLst/>
          </a:prstGeom>
          <a:ln>
            <a:noFill/>
          </a:ln>
          <a:effectLst>
            <a:softEdge rad="112500"/>
          </a:effectLst>
        </p:spPr>
      </p:pic>
      <p:sp>
        <p:nvSpPr>
          <p:cNvPr id="2" name="TextBox 1">
            <a:extLst>
              <a:ext uri="{FF2B5EF4-FFF2-40B4-BE49-F238E27FC236}">
                <a16:creationId xmlns:a16="http://schemas.microsoft.com/office/drawing/2014/main" id="{6DE7827D-9F2D-064E-A7FD-7330A622FDB8}"/>
              </a:ext>
            </a:extLst>
          </p:cNvPr>
          <p:cNvSpPr txBox="1"/>
          <p:nvPr/>
        </p:nvSpPr>
        <p:spPr>
          <a:xfrm>
            <a:off x="4157221" y="141401"/>
            <a:ext cx="3083573" cy="707886"/>
          </a:xfrm>
          <a:prstGeom prst="rect">
            <a:avLst/>
          </a:prstGeom>
          <a:noFill/>
        </p:spPr>
        <p:txBody>
          <a:bodyPr wrap="square" rtlCol="0">
            <a:spAutoFit/>
          </a:bodyPr>
          <a:lstStyle/>
          <a:p>
            <a:r>
              <a:rPr lang="en-US" sz="4000" dirty="0">
                <a:solidFill>
                  <a:schemeClr val="bg1"/>
                </a:solidFill>
              </a:rPr>
              <a:t>High School </a:t>
            </a:r>
          </a:p>
        </p:txBody>
      </p:sp>
      <p:sp>
        <p:nvSpPr>
          <p:cNvPr id="4" name="TextBox 3">
            <a:extLst>
              <a:ext uri="{FF2B5EF4-FFF2-40B4-BE49-F238E27FC236}">
                <a16:creationId xmlns:a16="http://schemas.microsoft.com/office/drawing/2014/main" id="{D5B4D6E8-D70E-9C4B-B165-7F93035FBE34}"/>
              </a:ext>
            </a:extLst>
          </p:cNvPr>
          <p:cNvSpPr txBox="1"/>
          <p:nvPr/>
        </p:nvSpPr>
        <p:spPr>
          <a:xfrm>
            <a:off x="763571" y="6212264"/>
            <a:ext cx="2811988" cy="400110"/>
          </a:xfrm>
          <a:prstGeom prst="rect">
            <a:avLst/>
          </a:prstGeom>
          <a:noFill/>
        </p:spPr>
        <p:txBody>
          <a:bodyPr wrap="none" rtlCol="0">
            <a:spAutoFit/>
          </a:bodyPr>
          <a:lstStyle/>
          <a:p>
            <a:r>
              <a:rPr lang="en-US" sz="2000" dirty="0">
                <a:solidFill>
                  <a:schemeClr val="bg1"/>
                </a:solidFill>
              </a:rPr>
              <a:t>DAR  was everywhere !</a:t>
            </a:r>
          </a:p>
        </p:txBody>
      </p:sp>
      <p:sp>
        <p:nvSpPr>
          <p:cNvPr id="6" name="TextBox 5">
            <a:extLst>
              <a:ext uri="{FF2B5EF4-FFF2-40B4-BE49-F238E27FC236}">
                <a16:creationId xmlns:a16="http://schemas.microsoft.com/office/drawing/2014/main" id="{2608EA8B-B842-594A-94BE-38C02C33A217}"/>
              </a:ext>
            </a:extLst>
          </p:cNvPr>
          <p:cNvSpPr txBox="1"/>
          <p:nvPr/>
        </p:nvSpPr>
        <p:spPr>
          <a:xfrm>
            <a:off x="4157222" y="876692"/>
            <a:ext cx="3356006"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Gym- Patriots </a:t>
            </a:r>
          </a:p>
          <a:p>
            <a:pPr marL="342900" indent="-342900">
              <a:buFont typeface="Arial" panose="020B0604020202020204" pitchFamily="34" charset="0"/>
              <a:buChar char="•"/>
            </a:pPr>
            <a:r>
              <a:rPr lang="en-US" sz="2400" dirty="0">
                <a:solidFill>
                  <a:schemeClr val="bg1"/>
                </a:solidFill>
              </a:rPr>
              <a:t>AG- Hydroponic lab</a:t>
            </a:r>
          </a:p>
          <a:p>
            <a:pPr marL="342900" indent="-342900">
              <a:buFont typeface="Arial" panose="020B0604020202020204" pitchFamily="34" charset="0"/>
              <a:buChar char="•"/>
            </a:pPr>
            <a:r>
              <a:rPr lang="en-US" sz="2400" dirty="0">
                <a:solidFill>
                  <a:schemeClr val="bg1"/>
                </a:solidFill>
              </a:rPr>
              <a:t>Art- Community Breast Cancer Fund raiser </a:t>
            </a:r>
          </a:p>
          <a:p>
            <a:pPr marL="342900" indent="-342900">
              <a:buFont typeface="Arial" panose="020B0604020202020204" pitchFamily="34" charset="0"/>
              <a:buChar char="•"/>
            </a:pPr>
            <a:r>
              <a:rPr lang="en-US" sz="2400" dirty="0">
                <a:solidFill>
                  <a:schemeClr val="bg1"/>
                </a:solidFill>
              </a:rPr>
              <a:t>Backpack volunteers  </a:t>
            </a:r>
          </a:p>
        </p:txBody>
      </p:sp>
    </p:spTree>
    <p:extLst>
      <p:ext uri="{BB962C8B-B14F-4D97-AF65-F5344CB8AC3E}">
        <p14:creationId xmlns:p14="http://schemas.microsoft.com/office/powerpoint/2010/main" val="3900337554"/>
      </p:ext>
    </p:extLst>
  </p:cSld>
  <p:clrMapOvr>
    <a:masterClrMapping/>
  </p:clrMapOvr>
  <mc:AlternateContent xmlns:mc="http://schemas.openxmlformats.org/markup-compatibility/2006" xmlns:p14="http://schemas.microsoft.com/office/powerpoint/2010/main">
    <mc:Choice Requires="p14">
      <p:transition spd="slow" p14:dur="1250" advTm="32822">
        <p:fade/>
      </p:transition>
    </mc:Choice>
    <mc:Fallback xmlns="">
      <p:transition spd="slow" advTm="32822">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8037DC-D33F-4442-9017-35863832AE6F}"/>
              </a:ext>
            </a:extLst>
          </p:cNvPr>
          <p:cNvPicPr>
            <a:picLocks noChangeAspect="1"/>
          </p:cNvPicPr>
          <p:nvPr/>
        </p:nvPicPr>
        <p:blipFill rotWithShape="1">
          <a:blip r:embed="rId2"/>
          <a:srcRect l="1702" t="20080" r="6312" b="23751"/>
          <a:stretch/>
        </p:blipFill>
        <p:spPr>
          <a:xfrm>
            <a:off x="346954" y="184826"/>
            <a:ext cx="3505199" cy="2853886"/>
          </a:xfrm>
          <a:prstGeom prst="rect">
            <a:avLst/>
          </a:prstGeom>
          <a:ln>
            <a:noFill/>
          </a:ln>
          <a:effectLst>
            <a:softEdge rad="112500"/>
          </a:effectLst>
        </p:spPr>
      </p:pic>
      <p:pic>
        <p:nvPicPr>
          <p:cNvPr id="5" name="Picture 4">
            <a:extLst>
              <a:ext uri="{FF2B5EF4-FFF2-40B4-BE49-F238E27FC236}">
                <a16:creationId xmlns:a16="http://schemas.microsoft.com/office/drawing/2014/main" id="{88023FF7-902B-404F-8175-EA91114AA0B6}"/>
              </a:ext>
            </a:extLst>
          </p:cNvPr>
          <p:cNvPicPr>
            <a:picLocks noChangeAspect="1"/>
          </p:cNvPicPr>
          <p:nvPr/>
        </p:nvPicPr>
        <p:blipFill rotWithShape="1">
          <a:blip r:embed="rId3"/>
          <a:srcRect t="10319" r="3670" b="20957"/>
          <a:stretch/>
        </p:blipFill>
        <p:spPr>
          <a:xfrm>
            <a:off x="3516198" y="3302852"/>
            <a:ext cx="5872264" cy="3142036"/>
          </a:xfrm>
          <a:prstGeom prst="rect">
            <a:avLst/>
          </a:prstGeom>
          <a:ln>
            <a:noFill/>
          </a:ln>
          <a:effectLst>
            <a:softEdge rad="112500"/>
          </a:effectLst>
        </p:spPr>
      </p:pic>
      <p:pic>
        <p:nvPicPr>
          <p:cNvPr id="7" name="Picture 6">
            <a:extLst>
              <a:ext uri="{FF2B5EF4-FFF2-40B4-BE49-F238E27FC236}">
                <a16:creationId xmlns:a16="http://schemas.microsoft.com/office/drawing/2014/main" id="{F352E98F-C510-0642-9230-437F9F708190}"/>
              </a:ext>
            </a:extLst>
          </p:cNvPr>
          <p:cNvPicPr>
            <a:picLocks noChangeAspect="1"/>
          </p:cNvPicPr>
          <p:nvPr/>
        </p:nvPicPr>
        <p:blipFill rotWithShape="1">
          <a:blip r:embed="rId4"/>
          <a:srcRect t="11206" b="29078"/>
          <a:stretch/>
        </p:blipFill>
        <p:spPr>
          <a:xfrm>
            <a:off x="4880945" y="172076"/>
            <a:ext cx="5940343" cy="2660516"/>
          </a:xfrm>
          <a:prstGeom prst="rect">
            <a:avLst/>
          </a:prstGeom>
          <a:ln>
            <a:noFill/>
          </a:ln>
          <a:effectLst>
            <a:softEdge rad="112500"/>
          </a:effectLst>
        </p:spPr>
      </p:pic>
      <p:pic>
        <p:nvPicPr>
          <p:cNvPr id="9" name="Picture 8">
            <a:extLst>
              <a:ext uri="{FF2B5EF4-FFF2-40B4-BE49-F238E27FC236}">
                <a16:creationId xmlns:a16="http://schemas.microsoft.com/office/drawing/2014/main" id="{2A50C009-4DDF-BC4F-9632-CF881A9A8A1F}"/>
              </a:ext>
            </a:extLst>
          </p:cNvPr>
          <p:cNvPicPr>
            <a:picLocks noChangeAspect="1"/>
          </p:cNvPicPr>
          <p:nvPr/>
        </p:nvPicPr>
        <p:blipFill>
          <a:blip r:embed="rId5"/>
          <a:stretch>
            <a:fillRect/>
          </a:stretch>
        </p:blipFill>
        <p:spPr>
          <a:xfrm>
            <a:off x="9400970" y="2913436"/>
            <a:ext cx="2356527" cy="3142036"/>
          </a:xfrm>
          <a:prstGeom prst="rect">
            <a:avLst/>
          </a:prstGeom>
          <a:ln>
            <a:noFill/>
          </a:ln>
          <a:effectLst>
            <a:softEdge rad="112500"/>
          </a:effectLst>
        </p:spPr>
      </p:pic>
      <p:sp>
        <p:nvSpPr>
          <p:cNvPr id="2" name="TextBox 1">
            <a:extLst>
              <a:ext uri="{FF2B5EF4-FFF2-40B4-BE49-F238E27FC236}">
                <a16:creationId xmlns:a16="http://schemas.microsoft.com/office/drawing/2014/main" id="{5FE8432F-573F-EF4E-AB80-5FD32A05202E}"/>
              </a:ext>
            </a:extLst>
          </p:cNvPr>
          <p:cNvSpPr txBox="1"/>
          <p:nvPr/>
        </p:nvSpPr>
        <p:spPr>
          <a:xfrm>
            <a:off x="273377" y="3491361"/>
            <a:ext cx="3242821" cy="2308324"/>
          </a:xfrm>
          <a:prstGeom prst="rect">
            <a:avLst/>
          </a:prstGeom>
          <a:noFill/>
        </p:spPr>
        <p:txBody>
          <a:bodyPr wrap="square" rtlCol="0">
            <a:spAutoFit/>
          </a:bodyPr>
          <a:lstStyle/>
          <a:p>
            <a:pPr algn="ctr"/>
            <a:r>
              <a:rPr lang="en-US" sz="2400" dirty="0">
                <a:solidFill>
                  <a:schemeClr val="bg1"/>
                </a:solidFill>
              </a:rPr>
              <a:t>Students performed </a:t>
            </a:r>
          </a:p>
          <a:p>
            <a:pPr algn="ctr"/>
            <a:r>
              <a:rPr lang="en-US" sz="2400" dirty="0">
                <a:solidFill>
                  <a:schemeClr val="bg1"/>
                </a:solidFill>
              </a:rPr>
              <a:t>a song for us and shared their art work. This is the auditorium </a:t>
            </a:r>
          </a:p>
          <a:p>
            <a:pPr algn="ctr"/>
            <a:r>
              <a:rPr lang="en-US" sz="2400" dirty="0">
                <a:solidFill>
                  <a:schemeClr val="bg1"/>
                </a:solidFill>
              </a:rPr>
              <a:t>Iowa renovated in 2006</a:t>
            </a:r>
          </a:p>
        </p:txBody>
      </p:sp>
    </p:spTree>
    <p:extLst>
      <p:ext uri="{BB962C8B-B14F-4D97-AF65-F5344CB8AC3E}">
        <p14:creationId xmlns:p14="http://schemas.microsoft.com/office/powerpoint/2010/main" val="1400754087"/>
      </p:ext>
    </p:extLst>
  </p:cSld>
  <p:clrMapOvr>
    <a:masterClrMapping/>
  </p:clrMapOvr>
  <mc:AlternateContent xmlns:mc="http://schemas.openxmlformats.org/markup-compatibility/2006" xmlns:p14="http://schemas.microsoft.com/office/powerpoint/2010/main">
    <mc:Choice Requires="p14">
      <p:transition spd="slow" p14:dur="1250" advTm="21443">
        <p:fade/>
      </p:transition>
    </mc:Choice>
    <mc:Fallback xmlns="">
      <p:transition spd="slow" advTm="21443">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FB90-A162-4347-9430-409A94D24272}"/>
              </a:ext>
            </a:extLst>
          </p:cNvPr>
          <p:cNvPicPr>
            <a:picLocks noChangeAspect="1"/>
          </p:cNvPicPr>
          <p:nvPr/>
        </p:nvPicPr>
        <p:blipFill rotWithShape="1">
          <a:blip r:embed="rId2"/>
          <a:srcRect l="9496" t="5327" r="8442" b="8900"/>
          <a:stretch/>
        </p:blipFill>
        <p:spPr>
          <a:xfrm>
            <a:off x="1574275" y="631939"/>
            <a:ext cx="7136091" cy="5594122"/>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21B157B5-5A8D-8741-B4B1-EB84845CC91F}"/>
              </a:ext>
            </a:extLst>
          </p:cNvPr>
          <p:cNvSpPr txBox="1"/>
          <p:nvPr/>
        </p:nvSpPr>
        <p:spPr>
          <a:xfrm>
            <a:off x="9719035" y="2611225"/>
            <a:ext cx="1699504" cy="1569660"/>
          </a:xfrm>
          <a:prstGeom prst="rect">
            <a:avLst/>
          </a:prstGeom>
          <a:noFill/>
        </p:spPr>
        <p:txBody>
          <a:bodyPr wrap="none" rtlCol="0">
            <a:spAutoFit/>
          </a:bodyPr>
          <a:lstStyle/>
          <a:p>
            <a:r>
              <a:rPr lang="en-US" sz="3200" dirty="0">
                <a:solidFill>
                  <a:schemeClr val="bg1"/>
                </a:solidFill>
              </a:rPr>
              <a:t>Student</a:t>
            </a:r>
          </a:p>
          <a:p>
            <a:r>
              <a:rPr lang="en-US" sz="3200" dirty="0">
                <a:solidFill>
                  <a:schemeClr val="bg1"/>
                </a:solidFill>
              </a:rPr>
              <a:t>Coloring</a:t>
            </a:r>
          </a:p>
          <a:p>
            <a:pPr algn="ctr"/>
            <a:r>
              <a:rPr lang="en-US" sz="3200" dirty="0">
                <a:solidFill>
                  <a:schemeClr val="bg1"/>
                </a:solidFill>
              </a:rPr>
              <a:t>Page</a:t>
            </a:r>
          </a:p>
        </p:txBody>
      </p:sp>
    </p:spTree>
    <p:extLst>
      <p:ext uri="{BB962C8B-B14F-4D97-AF65-F5344CB8AC3E}">
        <p14:creationId xmlns:p14="http://schemas.microsoft.com/office/powerpoint/2010/main" val="3708885108"/>
      </p:ext>
    </p:extLst>
  </p:cSld>
  <p:clrMapOvr>
    <a:masterClrMapping/>
  </p:clrMapOvr>
  <mc:AlternateContent xmlns:mc="http://schemas.openxmlformats.org/markup-compatibility/2006" xmlns:p14="http://schemas.microsoft.com/office/powerpoint/2010/main">
    <mc:Choice Requires="p14">
      <p:transition spd="slow" p14:dur="1250" advTm="3416">
        <p:fade/>
      </p:transition>
    </mc:Choice>
    <mc:Fallback xmlns="">
      <p:transition spd="slow" advTm="3416">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5DB95-0DE3-D243-91CC-324F5009218E}"/>
              </a:ext>
            </a:extLst>
          </p:cNvPr>
          <p:cNvPicPr>
            <a:picLocks noChangeAspect="1"/>
          </p:cNvPicPr>
          <p:nvPr/>
        </p:nvPicPr>
        <p:blipFill>
          <a:blip r:embed="rId2"/>
          <a:stretch>
            <a:fillRect/>
          </a:stretch>
        </p:blipFill>
        <p:spPr>
          <a:xfrm>
            <a:off x="330749" y="204018"/>
            <a:ext cx="3364558" cy="4486077"/>
          </a:xfrm>
          <a:prstGeom prst="rect">
            <a:avLst/>
          </a:prstGeom>
        </p:spPr>
      </p:pic>
      <p:pic>
        <p:nvPicPr>
          <p:cNvPr id="7" name="Picture 6">
            <a:extLst>
              <a:ext uri="{FF2B5EF4-FFF2-40B4-BE49-F238E27FC236}">
                <a16:creationId xmlns:a16="http://schemas.microsoft.com/office/drawing/2014/main" id="{F4539BBA-FE76-C645-82A3-E3AB507064AF}"/>
              </a:ext>
            </a:extLst>
          </p:cNvPr>
          <p:cNvPicPr>
            <a:picLocks noChangeAspect="1"/>
          </p:cNvPicPr>
          <p:nvPr/>
        </p:nvPicPr>
        <p:blipFill>
          <a:blip r:embed="rId3"/>
          <a:stretch>
            <a:fillRect/>
          </a:stretch>
        </p:blipFill>
        <p:spPr>
          <a:xfrm>
            <a:off x="3920895" y="1306415"/>
            <a:ext cx="3877350" cy="5169800"/>
          </a:xfrm>
          <a:prstGeom prst="rect">
            <a:avLst/>
          </a:prstGeom>
        </p:spPr>
      </p:pic>
      <p:pic>
        <p:nvPicPr>
          <p:cNvPr id="9" name="Picture 8">
            <a:extLst>
              <a:ext uri="{FF2B5EF4-FFF2-40B4-BE49-F238E27FC236}">
                <a16:creationId xmlns:a16="http://schemas.microsoft.com/office/drawing/2014/main" id="{3613E4A2-5273-0E4A-8823-C0D54D308EBA}"/>
              </a:ext>
            </a:extLst>
          </p:cNvPr>
          <p:cNvPicPr>
            <a:picLocks noChangeAspect="1"/>
          </p:cNvPicPr>
          <p:nvPr/>
        </p:nvPicPr>
        <p:blipFill rotWithShape="1">
          <a:blip r:embed="rId4"/>
          <a:srcRect t="-1" b="12908"/>
          <a:stretch/>
        </p:blipFill>
        <p:spPr>
          <a:xfrm>
            <a:off x="8023834" y="583660"/>
            <a:ext cx="3661887" cy="4252291"/>
          </a:xfrm>
          <a:prstGeom prst="rect">
            <a:avLst/>
          </a:prstGeom>
        </p:spPr>
      </p:pic>
      <p:sp>
        <p:nvSpPr>
          <p:cNvPr id="2" name="TextBox 1">
            <a:extLst>
              <a:ext uri="{FF2B5EF4-FFF2-40B4-BE49-F238E27FC236}">
                <a16:creationId xmlns:a16="http://schemas.microsoft.com/office/drawing/2014/main" id="{995A9235-F825-1443-965B-376475644DC8}"/>
              </a:ext>
            </a:extLst>
          </p:cNvPr>
          <p:cNvSpPr txBox="1"/>
          <p:nvPr/>
        </p:nvSpPr>
        <p:spPr>
          <a:xfrm>
            <a:off x="330750" y="4873657"/>
            <a:ext cx="2950590" cy="523220"/>
          </a:xfrm>
          <a:prstGeom prst="rect">
            <a:avLst/>
          </a:prstGeom>
          <a:noFill/>
        </p:spPr>
        <p:txBody>
          <a:bodyPr wrap="square" rtlCol="0">
            <a:spAutoFit/>
          </a:bodyPr>
          <a:lstStyle/>
          <a:p>
            <a:r>
              <a:rPr lang="en-US" sz="2800" dirty="0">
                <a:solidFill>
                  <a:schemeClr val="bg1"/>
                </a:solidFill>
              </a:rPr>
              <a:t>Becker Hall Gym</a:t>
            </a:r>
          </a:p>
        </p:txBody>
      </p:sp>
      <p:sp>
        <p:nvSpPr>
          <p:cNvPr id="3" name="TextBox 2">
            <a:extLst>
              <a:ext uri="{FF2B5EF4-FFF2-40B4-BE49-F238E27FC236}">
                <a16:creationId xmlns:a16="http://schemas.microsoft.com/office/drawing/2014/main" id="{190EA87A-2387-E34B-9AFF-B20CF2466226}"/>
              </a:ext>
            </a:extLst>
          </p:cNvPr>
          <p:cNvSpPr txBox="1"/>
          <p:nvPr/>
        </p:nvSpPr>
        <p:spPr>
          <a:xfrm>
            <a:off x="7871381" y="5062193"/>
            <a:ext cx="4091234" cy="954107"/>
          </a:xfrm>
          <a:prstGeom prst="rect">
            <a:avLst/>
          </a:prstGeom>
          <a:noFill/>
        </p:spPr>
        <p:txBody>
          <a:bodyPr wrap="square" rtlCol="0">
            <a:spAutoFit/>
          </a:bodyPr>
          <a:lstStyle/>
          <a:p>
            <a:r>
              <a:rPr lang="en-US" sz="2800" dirty="0">
                <a:solidFill>
                  <a:schemeClr val="bg1"/>
                </a:solidFill>
              </a:rPr>
              <a:t>Original Entrance and </a:t>
            </a:r>
          </a:p>
          <a:p>
            <a:r>
              <a:rPr lang="en-US" sz="2800" dirty="0">
                <a:solidFill>
                  <a:schemeClr val="bg1"/>
                </a:solidFill>
              </a:rPr>
              <a:t>the view from the steps </a:t>
            </a:r>
          </a:p>
        </p:txBody>
      </p:sp>
    </p:spTree>
    <p:extLst>
      <p:ext uri="{BB962C8B-B14F-4D97-AF65-F5344CB8AC3E}">
        <p14:creationId xmlns:p14="http://schemas.microsoft.com/office/powerpoint/2010/main" val="597440094"/>
      </p:ext>
    </p:extLst>
  </p:cSld>
  <p:clrMapOvr>
    <a:masterClrMapping/>
  </p:clrMapOvr>
  <mc:AlternateContent xmlns:mc="http://schemas.openxmlformats.org/markup-compatibility/2006" xmlns:p14="http://schemas.microsoft.com/office/powerpoint/2010/main">
    <mc:Choice Requires="p14">
      <p:transition spd="slow" p14:dur="1250" advTm="28516">
        <p:fade/>
      </p:transition>
    </mc:Choice>
    <mc:Fallback xmlns="">
      <p:transition spd="slow" advTm="28516">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BD82-D84F-7A4F-9B1F-FA9BD80DD788}"/>
              </a:ext>
            </a:extLst>
          </p:cNvPr>
          <p:cNvSpPr>
            <a:spLocks noGrp="1"/>
          </p:cNvSpPr>
          <p:nvPr>
            <p:ph type="title"/>
          </p:nvPr>
        </p:nvSpPr>
        <p:spPr/>
        <p:txBody>
          <a:bodyPr>
            <a:normAutofit fontScale="90000"/>
          </a:bodyPr>
          <a:lstStyle/>
          <a:p>
            <a:r>
              <a:rPr lang="en-US" dirty="0"/>
              <a:t>Grand Ole Opry         Nashville, TN</a:t>
            </a:r>
            <a:br>
              <a:rPr lang="en-US" dirty="0"/>
            </a:br>
            <a:r>
              <a:rPr lang="en-US" sz="2700" dirty="0"/>
              <a:t>September 24,2021</a:t>
            </a:r>
            <a:br>
              <a:rPr lang="en-US" dirty="0"/>
            </a:br>
            <a:endParaRPr lang="en-US" dirty="0"/>
          </a:p>
        </p:txBody>
      </p:sp>
      <p:sp>
        <p:nvSpPr>
          <p:cNvPr id="3" name="Content Placeholder 2">
            <a:extLst>
              <a:ext uri="{FF2B5EF4-FFF2-40B4-BE49-F238E27FC236}">
                <a16:creationId xmlns:a16="http://schemas.microsoft.com/office/drawing/2014/main" id="{60DBC28E-7001-EE4B-8FCC-0B0BFBCF7D4A}"/>
              </a:ext>
            </a:extLst>
          </p:cNvPr>
          <p:cNvSpPr>
            <a:spLocks noGrp="1"/>
          </p:cNvSpPr>
          <p:nvPr>
            <p:ph idx="1"/>
          </p:nvPr>
        </p:nvSpPr>
        <p:spPr>
          <a:xfrm>
            <a:off x="680321" y="3534077"/>
            <a:ext cx="5136017" cy="1480983"/>
          </a:xfrm>
        </p:spPr>
        <p:txBody>
          <a:bodyPr>
            <a:normAutofit/>
          </a:bodyPr>
          <a:lstStyle/>
          <a:p>
            <a:pPr marL="0" indent="0">
              <a:buNone/>
            </a:pPr>
            <a:r>
              <a:rPr lang="en-US" sz="3600" b="1" dirty="0"/>
              <a:t>The Show That Made</a:t>
            </a:r>
          </a:p>
          <a:p>
            <a:pPr marL="0" indent="0">
              <a:buNone/>
            </a:pPr>
            <a:r>
              <a:rPr lang="en-US" sz="3600" b="1" dirty="0"/>
              <a:t>Country Music Famous</a:t>
            </a:r>
          </a:p>
        </p:txBody>
      </p:sp>
      <p:pic>
        <p:nvPicPr>
          <p:cNvPr id="5" name="Picture 4">
            <a:extLst>
              <a:ext uri="{FF2B5EF4-FFF2-40B4-BE49-F238E27FC236}">
                <a16:creationId xmlns:a16="http://schemas.microsoft.com/office/drawing/2014/main" id="{290E95ED-6187-FF4B-8D45-0C2C9F6FEE1C}"/>
              </a:ext>
            </a:extLst>
          </p:cNvPr>
          <p:cNvPicPr>
            <a:picLocks noChangeAspect="1"/>
          </p:cNvPicPr>
          <p:nvPr/>
        </p:nvPicPr>
        <p:blipFill>
          <a:blip r:embed="rId2"/>
          <a:stretch>
            <a:fillRect/>
          </a:stretch>
        </p:blipFill>
        <p:spPr>
          <a:xfrm>
            <a:off x="6307836" y="2020645"/>
            <a:ext cx="3628016" cy="4837355"/>
          </a:xfrm>
          <a:prstGeom prst="rect">
            <a:avLst/>
          </a:prstGeom>
          <a:ln>
            <a:noFill/>
          </a:ln>
          <a:effectLst>
            <a:softEdge rad="112500"/>
          </a:effectLst>
        </p:spPr>
      </p:pic>
    </p:spTree>
    <p:extLst>
      <p:ext uri="{BB962C8B-B14F-4D97-AF65-F5344CB8AC3E}">
        <p14:creationId xmlns:p14="http://schemas.microsoft.com/office/powerpoint/2010/main" val="640989450"/>
      </p:ext>
    </p:extLst>
  </p:cSld>
  <p:clrMapOvr>
    <a:masterClrMapping/>
  </p:clrMapOvr>
  <mc:AlternateContent xmlns:mc="http://schemas.openxmlformats.org/markup-compatibility/2006" xmlns:p14="http://schemas.microsoft.com/office/powerpoint/2010/main">
    <mc:Choice Requires="p14">
      <p:transition spd="slow" p14:dur="1250" advTm="8302">
        <p:fade/>
      </p:transition>
    </mc:Choice>
    <mc:Fallback xmlns="">
      <p:transition spd="slow" advTm="8302">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AB040-1ACE-DE40-BC79-5BC967012305}"/>
              </a:ext>
            </a:extLst>
          </p:cNvPr>
          <p:cNvPicPr>
            <a:picLocks noChangeAspect="1"/>
          </p:cNvPicPr>
          <p:nvPr/>
        </p:nvPicPr>
        <p:blipFill rotWithShape="1">
          <a:blip r:embed="rId2"/>
          <a:srcRect b="52433"/>
          <a:stretch/>
        </p:blipFill>
        <p:spPr>
          <a:xfrm>
            <a:off x="7138708" y="353435"/>
            <a:ext cx="4643807" cy="2945252"/>
          </a:xfrm>
          <a:prstGeom prst="rect">
            <a:avLst/>
          </a:prstGeom>
          <a:ln>
            <a:noFill/>
          </a:ln>
          <a:effectLst>
            <a:softEdge rad="112500"/>
          </a:effectLst>
        </p:spPr>
      </p:pic>
      <p:pic>
        <p:nvPicPr>
          <p:cNvPr id="7" name="Picture 6">
            <a:extLst>
              <a:ext uri="{FF2B5EF4-FFF2-40B4-BE49-F238E27FC236}">
                <a16:creationId xmlns:a16="http://schemas.microsoft.com/office/drawing/2014/main" id="{8024C97A-F709-DE4C-9BA6-7AF270A63DC5}"/>
              </a:ext>
            </a:extLst>
          </p:cNvPr>
          <p:cNvPicPr>
            <a:picLocks noChangeAspect="1"/>
          </p:cNvPicPr>
          <p:nvPr/>
        </p:nvPicPr>
        <p:blipFill rotWithShape="1">
          <a:blip r:embed="rId3"/>
          <a:srcRect l="16778" t="30539" r="26973" b="18723"/>
          <a:stretch/>
        </p:blipFill>
        <p:spPr>
          <a:xfrm>
            <a:off x="436118" y="3648904"/>
            <a:ext cx="4527264" cy="2933140"/>
          </a:xfrm>
          <a:prstGeom prst="rect">
            <a:avLst/>
          </a:prstGeom>
          <a:ln>
            <a:noFill/>
          </a:ln>
          <a:effectLst>
            <a:softEdge rad="112500"/>
          </a:effectLst>
        </p:spPr>
      </p:pic>
      <p:pic>
        <p:nvPicPr>
          <p:cNvPr id="9" name="Picture 8">
            <a:extLst>
              <a:ext uri="{FF2B5EF4-FFF2-40B4-BE49-F238E27FC236}">
                <a16:creationId xmlns:a16="http://schemas.microsoft.com/office/drawing/2014/main" id="{DEB89BEF-443A-CC4A-8374-537E6A4C3F4B}"/>
              </a:ext>
            </a:extLst>
          </p:cNvPr>
          <p:cNvPicPr>
            <a:picLocks noChangeAspect="1"/>
          </p:cNvPicPr>
          <p:nvPr/>
        </p:nvPicPr>
        <p:blipFill rotWithShape="1">
          <a:blip r:embed="rId4"/>
          <a:srcRect l="6288" t="-5389" r="13842" b="32199"/>
          <a:stretch/>
        </p:blipFill>
        <p:spPr>
          <a:xfrm>
            <a:off x="7138708" y="3369177"/>
            <a:ext cx="4846912" cy="3212867"/>
          </a:xfrm>
          <a:prstGeom prst="rect">
            <a:avLst/>
          </a:prstGeom>
          <a:ln>
            <a:noFill/>
          </a:ln>
          <a:effectLst>
            <a:softEdge rad="112500"/>
          </a:effectLst>
        </p:spPr>
      </p:pic>
      <p:pic>
        <p:nvPicPr>
          <p:cNvPr id="11" name="Picture 10">
            <a:extLst>
              <a:ext uri="{FF2B5EF4-FFF2-40B4-BE49-F238E27FC236}">
                <a16:creationId xmlns:a16="http://schemas.microsoft.com/office/drawing/2014/main" id="{8F6F7F2F-1BD3-884F-9835-3F4646F54D83}"/>
              </a:ext>
            </a:extLst>
          </p:cNvPr>
          <p:cNvPicPr>
            <a:picLocks noChangeAspect="1"/>
          </p:cNvPicPr>
          <p:nvPr/>
        </p:nvPicPr>
        <p:blipFill rotWithShape="1">
          <a:blip r:embed="rId5"/>
          <a:srcRect b="47376"/>
          <a:stretch/>
        </p:blipFill>
        <p:spPr>
          <a:xfrm>
            <a:off x="456187" y="222636"/>
            <a:ext cx="4507195" cy="3162496"/>
          </a:xfrm>
          <a:prstGeom prst="rect">
            <a:avLst/>
          </a:prstGeom>
          <a:ln>
            <a:noFill/>
          </a:ln>
          <a:effectLst>
            <a:softEdge rad="112500"/>
          </a:effectLst>
        </p:spPr>
      </p:pic>
      <p:sp>
        <p:nvSpPr>
          <p:cNvPr id="4" name="TextBox 3">
            <a:extLst>
              <a:ext uri="{FF2B5EF4-FFF2-40B4-BE49-F238E27FC236}">
                <a16:creationId xmlns:a16="http://schemas.microsoft.com/office/drawing/2014/main" id="{BB950BDB-E02F-AB41-9B9A-6DE4D201347B}"/>
              </a:ext>
            </a:extLst>
          </p:cNvPr>
          <p:cNvSpPr txBox="1"/>
          <p:nvPr/>
        </p:nvSpPr>
        <p:spPr>
          <a:xfrm>
            <a:off x="4901535" y="4524867"/>
            <a:ext cx="2335126" cy="830997"/>
          </a:xfrm>
          <a:prstGeom prst="rect">
            <a:avLst/>
          </a:prstGeom>
          <a:noFill/>
        </p:spPr>
        <p:txBody>
          <a:bodyPr wrap="none" rtlCol="0">
            <a:spAutoFit/>
          </a:bodyPr>
          <a:lstStyle/>
          <a:p>
            <a:pPr algn="ctr"/>
            <a:r>
              <a:rPr lang="en-US" sz="2400" dirty="0">
                <a:solidFill>
                  <a:schemeClr val="bg1"/>
                </a:solidFill>
              </a:rPr>
              <a:t>Bill Anderson</a:t>
            </a:r>
          </a:p>
          <a:p>
            <a:pPr algn="ctr"/>
            <a:r>
              <a:rPr lang="en-US" sz="2400" dirty="0">
                <a:solidFill>
                  <a:schemeClr val="bg1"/>
                </a:solidFill>
              </a:rPr>
              <a:t>Rhonda Vincent</a:t>
            </a:r>
          </a:p>
        </p:txBody>
      </p:sp>
      <p:sp>
        <p:nvSpPr>
          <p:cNvPr id="6" name="TextBox 5">
            <a:extLst>
              <a:ext uri="{FF2B5EF4-FFF2-40B4-BE49-F238E27FC236}">
                <a16:creationId xmlns:a16="http://schemas.microsoft.com/office/drawing/2014/main" id="{46778700-4CE2-5141-9970-C0C188B85F47}"/>
              </a:ext>
            </a:extLst>
          </p:cNvPr>
          <p:cNvSpPr txBox="1"/>
          <p:nvPr/>
        </p:nvSpPr>
        <p:spPr>
          <a:xfrm>
            <a:off x="5128181" y="1489435"/>
            <a:ext cx="2076209" cy="830997"/>
          </a:xfrm>
          <a:prstGeom prst="rect">
            <a:avLst/>
          </a:prstGeom>
          <a:noFill/>
        </p:spPr>
        <p:txBody>
          <a:bodyPr wrap="none" rtlCol="0">
            <a:spAutoFit/>
          </a:bodyPr>
          <a:lstStyle/>
          <a:p>
            <a:r>
              <a:rPr lang="en-US" sz="2400" dirty="0">
                <a:solidFill>
                  <a:schemeClr val="bg1"/>
                </a:solidFill>
              </a:rPr>
              <a:t>King </a:t>
            </a:r>
            <a:r>
              <a:rPr lang="en-US" sz="2400" dirty="0" err="1">
                <a:solidFill>
                  <a:schemeClr val="bg1"/>
                </a:solidFill>
              </a:rPr>
              <a:t>Calaway</a:t>
            </a:r>
            <a:endParaRPr lang="en-US" sz="2400" dirty="0">
              <a:solidFill>
                <a:schemeClr val="bg1"/>
              </a:solidFill>
            </a:endParaRPr>
          </a:p>
          <a:p>
            <a:r>
              <a:rPr lang="en-US" sz="2400" dirty="0">
                <a:solidFill>
                  <a:schemeClr val="bg1"/>
                </a:solidFill>
              </a:rPr>
              <a:t>Jeannie Seely</a:t>
            </a:r>
          </a:p>
        </p:txBody>
      </p:sp>
    </p:spTree>
    <p:extLst>
      <p:ext uri="{BB962C8B-B14F-4D97-AF65-F5344CB8AC3E}">
        <p14:creationId xmlns:p14="http://schemas.microsoft.com/office/powerpoint/2010/main" val="3857711022"/>
      </p:ext>
    </p:extLst>
  </p:cSld>
  <p:clrMapOvr>
    <a:masterClrMapping/>
  </p:clrMapOvr>
  <mc:AlternateContent xmlns:mc="http://schemas.openxmlformats.org/markup-compatibility/2006" xmlns:p14="http://schemas.microsoft.com/office/powerpoint/2010/main">
    <mc:Choice Requires="p14">
      <p:transition spd="slow" p14:dur="1250" advTm="9389">
        <p:fade/>
      </p:transition>
    </mc:Choice>
    <mc:Fallback xmlns="">
      <p:transition spd="slow" advTm="9389">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2275-F86F-D741-B502-E270D68A56D9}"/>
              </a:ext>
            </a:extLst>
          </p:cNvPr>
          <p:cNvSpPr>
            <a:spLocks noGrp="1"/>
          </p:cNvSpPr>
          <p:nvPr>
            <p:ph type="title"/>
          </p:nvPr>
        </p:nvSpPr>
        <p:spPr/>
        <p:txBody>
          <a:bodyPr>
            <a:normAutofit fontScale="90000"/>
          </a:bodyPr>
          <a:lstStyle/>
          <a:p>
            <a:r>
              <a:rPr lang="en-US" dirty="0"/>
              <a:t>National Quilt Museum           Paducah, KY</a:t>
            </a:r>
            <a:br>
              <a:rPr lang="en-US" dirty="0"/>
            </a:br>
            <a:r>
              <a:rPr lang="en-US" sz="2700" dirty="0"/>
              <a:t>September 25,2021</a:t>
            </a:r>
            <a:br>
              <a:rPr lang="en-US" dirty="0"/>
            </a:br>
            <a:endParaRPr lang="en-US" dirty="0"/>
          </a:p>
        </p:txBody>
      </p:sp>
      <p:sp>
        <p:nvSpPr>
          <p:cNvPr id="3" name="Content Placeholder 2">
            <a:extLst>
              <a:ext uri="{FF2B5EF4-FFF2-40B4-BE49-F238E27FC236}">
                <a16:creationId xmlns:a16="http://schemas.microsoft.com/office/drawing/2014/main" id="{1291C643-B655-3045-B8F5-D87F4FB3C45D}"/>
              </a:ext>
            </a:extLst>
          </p:cNvPr>
          <p:cNvSpPr>
            <a:spLocks noGrp="1"/>
          </p:cNvSpPr>
          <p:nvPr>
            <p:ph idx="1"/>
          </p:nvPr>
        </p:nvSpPr>
        <p:spPr>
          <a:xfrm>
            <a:off x="680321" y="3138153"/>
            <a:ext cx="4948543" cy="2470797"/>
          </a:xfrm>
        </p:spPr>
        <p:txBody>
          <a:bodyPr/>
          <a:lstStyle/>
          <a:p>
            <a:r>
              <a:rPr lang="en-US" dirty="0"/>
              <a:t>Quilts made from 1980 –present</a:t>
            </a:r>
          </a:p>
          <a:p>
            <a:r>
              <a:rPr lang="en-US" dirty="0"/>
              <a:t>650 plus quilts in the Museum Collection </a:t>
            </a:r>
          </a:p>
          <a:p>
            <a:r>
              <a:rPr lang="en-US" dirty="0"/>
              <a:t>Exhibits change 8-10 times a year</a:t>
            </a:r>
          </a:p>
        </p:txBody>
      </p:sp>
      <p:pic>
        <p:nvPicPr>
          <p:cNvPr id="5" name="Picture 4">
            <a:extLst>
              <a:ext uri="{FF2B5EF4-FFF2-40B4-BE49-F238E27FC236}">
                <a16:creationId xmlns:a16="http://schemas.microsoft.com/office/drawing/2014/main" id="{79F09922-C449-2343-8A27-C55DD5C97807}"/>
              </a:ext>
            </a:extLst>
          </p:cNvPr>
          <p:cNvPicPr>
            <a:picLocks noChangeAspect="1"/>
          </p:cNvPicPr>
          <p:nvPr/>
        </p:nvPicPr>
        <p:blipFill rotWithShape="1">
          <a:blip r:embed="rId2"/>
          <a:srcRect b="29362"/>
          <a:stretch/>
        </p:blipFill>
        <p:spPr>
          <a:xfrm>
            <a:off x="5635152" y="2057902"/>
            <a:ext cx="4948542" cy="4660754"/>
          </a:xfrm>
          <a:prstGeom prst="rect">
            <a:avLst/>
          </a:prstGeom>
          <a:ln>
            <a:noFill/>
          </a:ln>
          <a:effectLst>
            <a:softEdge rad="112500"/>
          </a:effectLst>
        </p:spPr>
      </p:pic>
    </p:spTree>
    <p:extLst>
      <p:ext uri="{BB962C8B-B14F-4D97-AF65-F5344CB8AC3E}">
        <p14:creationId xmlns:p14="http://schemas.microsoft.com/office/powerpoint/2010/main" val="1447184586"/>
      </p:ext>
    </p:extLst>
  </p:cSld>
  <p:clrMapOvr>
    <a:masterClrMapping/>
  </p:clrMapOvr>
  <mc:AlternateContent xmlns:mc="http://schemas.openxmlformats.org/markup-compatibility/2006" xmlns:p14="http://schemas.microsoft.com/office/powerpoint/2010/main">
    <mc:Choice Requires="p14">
      <p:transition spd="slow" p14:dur="1250" advTm="5232">
        <p:fade/>
      </p:transition>
    </mc:Choice>
    <mc:Fallback xmlns="">
      <p:transition spd="slow" advTm="5232">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BB22A-3FAE-B446-809C-8947176AD880}"/>
              </a:ext>
            </a:extLst>
          </p:cNvPr>
          <p:cNvPicPr>
            <a:picLocks noChangeAspect="1"/>
          </p:cNvPicPr>
          <p:nvPr/>
        </p:nvPicPr>
        <p:blipFill rotWithShape="1">
          <a:blip r:embed="rId2"/>
          <a:srcRect t="20283" b="24823"/>
          <a:stretch/>
        </p:blipFill>
        <p:spPr>
          <a:xfrm>
            <a:off x="307163" y="1045722"/>
            <a:ext cx="11577673" cy="4766555"/>
          </a:xfrm>
          <a:prstGeom prst="rect">
            <a:avLst/>
          </a:prstGeom>
        </p:spPr>
      </p:pic>
      <p:sp>
        <p:nvSpPr>
          <p:cNvPr id="2" name="TextBox 1">
            <a:extLst>
              <a:ext uri="{FF2B5EF4-FFF2-40B4-BE49-F238E27FC236}">
                <a16:creationId xmlns:a16="http://schemas.microsoft.com/office/drawing/2014/main" id="{72960552-A8CC-CB4A-9A35-4E2779B8CE92}"/>
              </a:ext>
            </a:extLst>
          </p:cNvPr>
          <p:cNvSpPr txBox="1"/>
          <p:nvPr/>
        </p:nvSpPr>
        <p:spPr>
          <a:xfrm>
            <a:off x="1885361" y="6052008"/>
            <a:ext cx="9115253" cy="369332"/>
          </a:xfrm>
          <a:prstGeom prst="rect">
            <a:avLst/>
          </a:prstGeom>
          <a:noFill/>
        </p:spPr>
        <p:txBody>
          <a:bodyPr wrap="square" rtlCol="0">
            <a:spAutoFit/>
          </a:bodyPr>
          <a:lstStyle/>
          <a:p>
            <a:r>
              <a:rPr lang="en-US" b="1" dirty="0"/>
              <a:t>Never Forget: Quilts from the 9/11 Memorial Museum  </a:t>
            </a:r>
            <a:r>
              <a:rPr lang="en-US" dirty="0"/>
              <a:t>Travelling Exhibit</a:t>
            </a:r>
          </a:p>
        </p:txBody>
      </p:sp>
    </p:spTree>
    <p:extLst>
      <p:ext uri="{BB962C8B-B14F-4D97-AF65-F5344CB8AC3E}">
        <p14:creationId xmlns:p14="http://schemas.microsoft.com/office/powerpoint/2010/main" val="607039559"/>
      </p:ext>
    </p:extLst>
  </p:cSld>
  <p:clrMapOvr>
    <a:masterClrMapping/>
  </p:clrMapOvr>
  <mc:AlternateContent xmlns:mc="http://schemas.openxmlformats.org/markup-compatibility/2006" xmlns:p14="http://schemas.microsoft.com/office/powerpoint/2010/main">
    <mc:Choice Requires="p14">
      <p:transition spd="slow" p14:dur="1250" advTm="21314">
        <p:fade/>
      </p:transition>
    </mc:Choice>
    <mc:Fallback xmlns="">
      <p:transition spd="slow" advTm="21314">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9F9450-39C7-4940-8A22-8F829CDB734F}"/>
              </a:ext>
            </a:extLst>
          </p:cNvPr>
          <p:cNvPicPr>
            <a:picLocks noChangeAspect="1"/>
          </p:cNvPicPr>
          <p:nvPr/>
        </p:nvPicPr>
        <p:blipFill rotWithShape="1">
          <a:blip r:embed="rId2"/>
          <a:srcRect l="5052" t="4965" r="11166" b="20425"/>
          <a:stretch/>
        </p:blipFill>
        <p:spPr>
          <a:xfrm>
            <a:off x="7467598" y="1293779"/>
            <a:ext cx="4309353" cy="5116749"/>
          </a:xfrm>
          <a:prstGeom prst="rect">
            <a:avLst/>
          </a:prstGeom>
        </p:spPr>
      </p:pic>
      <p:pic>
        <p:nvPicPr>
          <p:cNvPr id="3" name="Picture 2">
            <a:extLst>
              <a:ext uri="{FF2B5EF4-FFF2-40B4-BE49-F238E27FC236}">
                <a16:creationId xmlns:a16="http://schemas.microsoft.com/office/drawing/2014/main" id="{30B24A52-9271-AE4A-8900-2E1FBE26FE44}"/>
              </a:ext>
            </a:extLst>
          </p:cNvPr>
          <p:cNvPicPr>
            <a:picLocks noChangeAspect="1"/>
          </p:cNvPicPr>
          <p:nvPr/>
        </p:nvPicPr>
        <p:blipFill rotWithShape="1">
          <a:blip r:embed="rId3"/>
          <a:srcRect t="5106" r="1986" b="13617"/>
          <a:stretch/>
        </p:blipFill>
        <p:spPr>
          <a:xfrm>
            <a:off x="415049" y="418289"/>
            <a:ext cx="6822332" cy="4242977"/>
          </a:xfrm>
          <a:prstGeom prst="rect">
            <a:avLst/>
          </a:prstGeom>
        </p:spPr>
      </p:pic>
      <p:sp>
        <p:nvSpPr>
          <p:cNvPr id="4" name="TextBox 3">
            <a:extLst>
              <a:ext uri="{FF2B5EF4-FFF2-40B4-BE49-F238E27FC236}">
                <a16:creationId xmlns:a16="http://schemas.microsoft.com/office/drawing/2014/main" id="{3D05D936-C2C4-8043-B9C4-CAEA588B14D3}"/>
              </a:ext>
            </a:extLst>
          </p:cNvPr>
          <p:cNvSpPr txBox="1"/>
          <p:nvPr/>
        </p:nvSpPr>
        <p:spPr>
          <a:xfrm>
            <a:off x="612744" y="6033155"/>
            <a:ext cx="6573787" cy="369332"/>
          </a:xfrm>
          <a:prstGeom prst="rect">
            <a:avLst/>
          </a:prstGeom>
          <a:noFill/>
        </p:spPr>
        <p:txBody>
          <a:bodyPr wrap="none" rtlCol="0">
            <a:spAutoFit/>
          </a:bodyPr>
          <a:lstStyle/>
          <a:p>
            <a:r>
              <a:rPr lang="en-US" dirty="0"/>
              <a:t>A Betty Nielsen </a:t>
            </a:r>
            <a:r>
              <a:rPr lang="en-US" dirty="0" err="1"/>
              <a:t>quilt,from</a:t>
            </a:r>
            <a:r>
              <a:rPr lang="en-US" dirty="0"/>
              <a:t> Varina Iowa was part of the exhibit</a:t>
            </a:r>
          </a:p>
        </p:txBody>
      </p:sp>
    </p:spTree>
    <p:extLst>
      <p:ext uri="{BB962C8B-B14F-4D97-AF65-F5344CB8AC3E}">
        <p14:creationId xmlns:p14="http://schemas.microsoft.com/office/powerpoint/2010/main" val="2728564269"/>
      </p:ext>
    </p:extLst>
  </p:cSld>
  <p:clrMapOvr>
    <a:masterClrMapping/>
  </p:clrMapOvr>
  <mc:AlternateContent xmlns:mc="http://schemas.openxmlformats.org/markup-compatibility/2006" xmlns:p14="http://schemas.microsoft.com/office/powerpoint/2010/main">
    <mc:Choice Requires="p14">
      <p:transition spd="slow" p14:dur="1250" advTm="6239">
        <p:fade/>
      </p:transition>
    </mc:Choice>
    <mc:Fallback xmlns="">
      <p:transition spd="slow" advTm="6239">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70CDDF-6B7E-7148-BE94-8D2DF25FF29A}"/>
              </a:ext>
            </a:extLst>
          </p:cNvPr>
          <p:cNvPicPr>
            <a:picLocks noChangeAspect="1"/>
          </p:cNvPicPr>
          <p:nvPr/>
        </p:nvPicPr>
        <p:blipFill rotWithShape="1">
          <a:blip r:embed="rId2"/>
          <a:srcRect l="16982" t="4539" r="9651" b="6241"/>
          <a:stretch/>
        </p:blipFill>
        <p:spPr>
          <a:xfrm>
            <a:off x="481871" y="622570"/>
            <a:ext cx="5060281" cy="4722428"/>
          </a:xfrm>
          <a:prstGeom prst="rect">
            <a:avLst/>
          </a:prstGeom>
        </p:spPr>
      </p:pic>
      <p:pic>
        <p:nvPicPr>
          <p:cNvPr id="5" name="Picture 4">
            <a:extLst>
              <a:ext uri="{FF2B5EF4-FFF2-40B4-BE49-F238E27FC236}">
                <a16:creationId xmlns:a16="http://schemas.microsoft.com/office/drawing/2014/main" id="{8A2630E9-6107-ED4B-8500-B9CFA1B6E4D6}"/>
              </a:ext>
            </a:extLst>
          </p:cNvPr>
          <p:cNvPicPr>
            <a:picLocks noChangeAspect="1"/>
          </p:cNvPicPr>
          <p:nvPr/>
        </p:nvPicPr>
        <p:blipFill rotWithShape="1">
          <a:blip r:embed="rId3"/>
          <a:srcRect l="-1324" t="-1277" r="1324" b="8085"/>
          <a:stretch/>
        </p:blipFill>
        <p:spPr>
          <a:xfrm>
            <a:off x="7038317" y="282102"/>
            <a:ext cx="2865329" cy="3560324"/>
          </a:xfrm>
          <a:prstGeom prst="rect">
            <a:avLst/>
          </a:prstGeom>
        </p:spPr>
      </p:pic>
      <p:pic>
        <p:nvPicPr>
          <p:cNvPr id="9" name="Picture 8">
            <a:extLst>
              <a:ext uri="{FF2B5EF4-FFF2-40B4-BE49-F238E27FC236}">
                <a16:creationId xmlns:a16="http://schemas.microsoft.com/office/drawing/2014/main" id="{FE272B1B-EFE8-284E-8E2E-F1C582091055}"/>
              </a:ext>
            </a:extLst>
          </p:cNvPr>
          <p:cNvPicPr>
            <a:picLocks noChangeAspect="1"/>
          </p:cNvPicPr>
          <p:nvPr/>
        </p:nvPicPr>
        <p:blipFill rotWithShape="1">
          <a:blip r:embed="rId4"/>
          <a:srcRect t="5674" b="14326"/>
          <a:stretch/>
        </p:blipFill>
        <p:spPr>
          <a:xfrm>
            <a:off x="7365107" y="3968885"/>
            <a:ext cx="4345022" cy="2607013"/>
          </a:xfrm>
          <a:prstGeom prst="rect">
            <a:avLst/>
          </a:prstGeom>
        </p:spPr>
      </p:pic>
      <p:sp>
        <p:nvSpPr>
          <p:cNvPr id="2" name="TextBox 1">
            <a:extLst>
              <a:ext uri="{FF2B5EF4-FFF2-40B4-BE49-F238E27FC236}">
                <a16:creationId xmlns:a16="http://schemas.microsoft.com/office/drawing/2014/main" id="{B5503A3F-35CD-D64C-9F6F-90DEBBAF130F}"/>
              </a:ext>
            </a:extLst>
          </p:cNvPr>
          <p:cNvSpPr txBox="1"/>
          <p:nvPr/>
        </p:nvSpPr>
        <p:spPr>
          <a:xfrm>
            <a:off x="2149311" y="5731497"/>
            <a:ext cx="2216954" cy="461665"/>
          </a:xfrm>
          <a:prstGeom prst="rect">
            <a:avLst/>
          </a:prstGeom>
          <a:noFill/>
        </p:spPr>
        <p:txBody>
          <a:bodyPr wrap="none" rtlCol="0">
            <a:spAutoFit/>
          </a:bodyPr>
          <a:lstStyle/>
          <a:p>
            <a:r>
              <a:rPr lang="en-US" sz="2400" dirty="0"/>
              <a:t>Jim’s Favorite </a:t>
            </a:r>
          </a:p>
        </p:txBody>
      </p:sp>
      <p:sp>
        <p:nvSpPr>
          <p:cNvPr id="4" name="TextBox 3">
            <a:extLst>
              <a:ext uri="{FF2B5EF4-FFF2-40B4-BE49-F238E27FC236}">
                <a16:creationId xmlns:a16="http://schemas.microsoft.com/office/drawing/2014/main" id="{4FBCDE84-0666-014C-86CD-871D5256B50A}"/>
              </a:ext>
            </a:extLst>
          </p:cNvPr>
          <p:cNvSpPr txBox="1"/>
          <p:nvPr/>
        </p:nvSpPr>
        <p:spPr>
          <a:xfrm>
            <a:off x="10360058" y="1753384"/>
            <a:ext cx="1338956" cy="1200329"/>
          </a:xfrm>
          <a:prstGeom prst="rect">
            <a:avLst/>
          </a:prstGeom>
          <a:noFill/>
        </p:spPr>
        <p:txBody>
          <a:bodyPr wrap="none" rtlCol="0">
            <a:spAutoFit/>
          </a:bodyPr>
          <a:lstStyle/>
          <a:p>
            <a:r>
              <a:rPr lang="en-US" sz="2400" dirty="0"/>
              <a:t>Texture,</a:t>
            </a:r>
          </a:p>
          <a:p>
            <a:r>
              <a:rPr lang="en-US" sz="2400" dirty="0"/>
              <a:t>Texture,</a:t>
            </a:r>
          </a:p>
          <a:p>
            <a:r>
              <a:rPr lang="en-US" sz="2400" dirty="0"/>
              <a:t>Texture </a:t>
            </a:r>
          </a:p>
        </p:txBody>
      </p:sp>
    </p:spTree>
    <p:extLst>
      <p:ext uri="{BB962C8B-B14F-4D97-AF65-F5344CB8AC3E}">
        <p14:creationId xmlns:p14="http://schemas.microsoft.com/office/powerpoint/2010/main" val="1319778385"/>
      </p:ext>
    </p:extLst>
  </p:cSld>
  <p:clrMapOvr>
    <a:masterClrMapping/>
  </p:clrMapOvr>
  <mc:AlternateContent xmlns:mc="http://schemas.openxmlformats.org/markup-compatibility/2006" xmlns:p14="http://schemas.microsoft.com/office/powerpoint/2010/main">
    <mc:Choice Requires="p14">
      <p:transition spd="slow" p14:dur="1250" advTm="6748">
        <p:fade/>
      </p:transition>
    </mc:Choice>
    <mc:Fallback xmlns="">
      <p:transition spd="slow" advTm="674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D5C6-3927-A84D-93F7-884874B7054D}"/>
              </a:ext>
            </a:extLst>
          </p:cNvPr>
          <p:cNvSpPr>
            <a:spLocks noGrp="1"/>
          </p:cNvSpPr>
          <p:nvPr>
            <p:ph type="title"/>
          </p:nvPr>
        </p:nvSpPr>
        <p:spPr>
          <a:xfrm>
            <a:off x="680321" y="753228"/>
            <a:ext cx="9613861" cy="1080938"/>
          </a:xfrm>
        </p:spPr>
        <p:txBody>
          <a:bodyPr/>
          <a:lstStyle/>
          <a:p>
            <a:r>
              <a:rPr lang="en-US"/>
              <a:t>Benjamin Harrison Home, </a:t>
            </a:r>
            <a:r>
              <a:rPr lang="en-US" err="1"/>
              <a:t>Indianapolis,IN</a:t>
            </a:r>
            <a:endParaRPr lang="en-US"/>
          </a:p>
        </p:txBody>
      </p:sp>
      <p:sp>
        <p:nvSpPr>
          <p:cNvPr id="3" name="Content Placeholder 2">
            <a:extLst>
              <a:ext uri="{FF2B5EF4-FFF2-40B4-BE49-F238E27FC236}">
                <a16:creationId xmlns:a16="http://schemas.microsoft.com/office/drawing/2014/main" id="{4BE18F8F-C00C-0B4A-8AB4-3D1288607A3C}"/>
              </a:ext>
            </a:extLst>
          </p:cNvPr>
          <p:cNvSpPr>
            <a:spLocks noGrp="1"/>
          </p:cNvSpPr>
          <p:nvPr>
            <p:ph idx="1"/>
          </p:nvPr>
        </p:nvSpPr>
        <p:spPr>
          <a:xfrm>
            <a:off x="680321" y="2336873"/>
            <a:ext cx="9613861" cy="3599316"/>
          </a:xfrm>
        </p:spPr>
        <p:txBody>
          <a:bodyPr/>
          <a:lstStyle/>
          <a:p>
            <a:r>
              <a:rPr lang="en-US"/>
              <a:t>September 19 2020</a:t>
            </a:r>
          </a:p>
        </p:txBody>
      </p:sp>
      <p:pic>
        <p:nvPicPr>
          <p:cNvPr id="9" name="Picture 8">
            <a:extLst>
              <a:ext uri="{FF2B5EF4-FFF2-40B4-BE49-F238E27FC236}">
                <a16:creationId xmlns:a16="http://schemas.microsoft.com/office/drawing/2014/main" id="{C431AA4B-79EF-7845-A93C-FFEF0806C1A8}"/>
              </a:ext>
            </a:extLst>
          </p:cNvPr>
          <p:cNvPicPr>
            <a:picLocks noChangeAspect="1"/>
          </p:cNvPicPr>
          <p:nvPr/>
        </p:nvPicPr>
        <p:blipFill rotWithShape="1">
          <a:blip r:embed="rId2"/>
          <a:srcRect b="30885"/>
          <a:stretch/>
        </p:blipFill>
        <p:spPr>
          <a:xfrm>
            <a:off x="4809353" y="2100648"/>
            <a:ext cx="4988123" cy="4596713"/>
          </a:xfrm>
          <a:prstGeom prst="rect">
            <a:avLst/>
          </a:prstGeom>
        </p:spPr>
      </p:pic>
    </p:spTree>
    <p:extLst>
      <p:ext uri="{BB962C8B-B14F-4D97-AF65-F5344CB8AC3E}">
        <p14:creationId xmlns:p14="http://schemas.microsoft.com/office/powerpoint/2010/main" val="1283519328"/>
      </p:ext>
    </p:extLst>
  </p:cSld>
  <p:clrMapOvr>
    <a:masterClrMapping/>
  </p:clrMapOvr>
  <mc:AlternateContent xmlns:mc="http://schemas.openxmlformats.org/markup-compatibility/2006" xmlns:p14="http://schemas.microsoft.com/office/powerpoint/2010/main">
    <mc:Choice Requires="p14">
      <p:transition spd="slow" p14:dur="1250" advTm="4926">
        <p:fade/>
      </p:transition>
    </mc:Choice>
    <mc:Fallback xmlns="">
      <p:transition spd="slow" advTm="4926">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95CB22-AD5E-FF47-ACC7-E73F25F77055}"/>
              </a:ext>
            </a:extLst>
          </p:cNvPr>
          <p:cNvPicPr>
            <a:picLocks noChangeAspect="1"/>
          </p:cNvPicPr>
          <p:nvPr/>
        </p:nvPicPr>
        <p:blipFill rotWithShape="1">
          <a:blip r:embed="rId2"/>
          <a:srcRect l="512" b="19291"/>
          <a:stretch/>
        </p:blipFill>
        <p:spPr>
          <a:xfrm>
            <a:off x="5943600" y="661480"/>
            <a:ext cx="5117154" cy="5535038"/>
          </a:xfrm>
          <a:prstGeom prst="rect">
            <a:avLst/>
          </a:prstGeom>
          <a:gradFill>
            <a:gsLst>
              <a:gs pos="46000">
                <a:srgbClr val="D8480B"/>
              </a:gs>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p:spPr>
      </p:pic>
      <p:pic>
        <p:nvPicPr>
          <p:cNvPr id="3" name="Picture 2">
            <a:extLst>
              <a:ext uri="{FF2B5EF4-FFF2-40B4-BE49-F238E27FC236}">
                <a16:creationId xmlns:a16="http://schemas.microsoft.com/office/drawing/2014/main" id="{673CA4F7-6490-2147-9751-CFD5082E672A}"/>
              </a:ext>
            </a:extLst>
          </p:cNvPr>
          <p:cNvPicPr>
            <a:picLocks noChangeAspect="1"/>
          </p:cNvPicPr>
          <p:nvPr/>
        </p:nvPicPr>
        <p:blipFill>
          <a:blip r:embed="rId3"/>
          <a:stretch>
            <a:fillRect/>
          </a:stretch>
        </p:blipFill>
        <p:spPr>
          <a:xfrm>
            <a:off x="576770" y="596899"/>
            <a:ext cx="4248149" cy="5664199"/>
          </a:xfrm>
          <a:prstGeom prst="rect">
            <a:avLst/>
          </a:prstGeom>
        </p:spPr>
      </p:pic>
    </p:spTree>
    <p:extLst>
      <p:ext uri="{BB962C8B-B14F-4D97-AF65-F5344CB8AC3E}">
        <p14:creationId xmlns:p14="http://schemas.microsoft.com/office/powerpoint/2010/main" val="2690984513"/>
      </p:ext>
    </p:extLst>
  </p:cSld>
  <p:clrMapOvr>
    <a:masterClrMapping/>
  </p:clrMapOvr>
  <mc:AlternateContent xmlns:mc="http://schemas.openxmlformats.org/markup-compatibility/2006" xmlns:p14="http://schemas.microsoft.com/office/powerpoint/2010/main">
    <mc:Choice Requires="p14">
      <p:transition spd="slow" p14:dur="1250" advTm="2453">
        <p:fade/>
      </p:transition>
    </mc:Choice>
    <mc:Fallback xmlns="">
      <p:transition spd="slow" advTm="2453">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C53-55BB-5C4F-BBE1-A4FEB847202C}"/>
              </a:ext>
            </a:extLst>
          </p:cNvPr>
          <p:cNvPicPr>
            <a:picLocks noChangeAspect="1"/>
          </p:cNvPicPr>
          <p:nvPr/>
        </p:nvPicPr>
        <p:blipFill rotWithShape="1">
          <a:blip r:embed="rId2"/>
          <a:srcRect l="15264" t="8511" r="21379" b="11915"/>
          <a:stretch/>
        </p:blipFill>
        <p:spPr>
          <a:xfrm>
            <a:off x="1057072" y="554476"/>
            <a:ext cx="3258766" cy="5457217"/>
          </a:xfrm>
          <a:prstGeom prst="rect">
            <a:avLst/>
          </a:prstGeom>
        </p:spPr>
      </p:pic>
      <p:pic>
        <p:nvPicPr>
          <p:cNvPr id="11" name="Picture 10">
            <a:extLst>
              <a:ext uri="{FF2B5EF4-FFF2-40B4-BE49-F238E27FC236}">
                <a16:creationId xmlns:a16="http://schemas.microsoft.com/office/drawing/2014/main" id="{0C3DCB31-5961-0747-95B8-047A98EC3DBE}"/>
              </a:ext>
            </a:extLst>
          </p:cNvPr>
          <p:cNvPicPr>
            <a:picLocks noChangeAspect="1"/>
          </p:cNvPicPr>
          <p:nvPr/>
        </p:nvPicPr>
        <p:blipFill rotWithShape="1">
          <a:blip r:embed="rId3"/>
          <a:srcRect b="15887"/>
          <a:stretch/>
        </p:blipFill>
        <p:spPr>
          <a:xfrm>
            <a:off x="6442548" y="398834"/>
            <a:ext cx="5143500" cy="5768502"/>
          </a:xfrm>
          <a:prstGeom prst="rect">
            <a:avLst/>
          </a:prstGeom>
        </p:spPr>
      </p:pic>
    </p:spTree>
    <p:extLst>
      <p:ext uri="{BB962C8B-B14F-4D97-AF65-F5344CB8AC3E}">
        <p14:creationId xmlns:p14="http://schemas.microsoft.com/office/powerpoint/2010/main" val="1274624207"/>
      </p:ext>
    </p:extLst>
  </p:cSld>
  <p:clrMapOvr>
    <a:masterClrMapping/>
  </p:clrMapOvr>
  <mc:AlternateContent xmlns:mc="http://schemas.openxmlformats.org/markup-compatibility/2006" xmlns:p14="http://schemas.microsoft.com/office/powerpoint/2010/main">
    <mc:Choice Requires="p14">
      <p:transition spd="slow" p14:dur="1250" advTm="4534">
        <p:fade/>
      </p:transition>
    </mc:Choice>
    <mc:Fallback xmlns="">
      <p:transition spd="slow" advTm="4534">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89FC7-1A01-4244-91FD-AEE3135AD0C2}"/>
              </a:ext>
            </a:extLst>
          </p:cNvPr>
          <p:cNvSpPr>
            <a:spLocks noGrp="1"/>
          </p:cNvSpPr>
          <p:nvPr>
            <p:ph type="title"/>
          </p:nvPr>
        </p:nvSpPr>
        <p:spPr/>
        <p:txBody>
          <a:bodyPr/>
          <a:lstStyle/>
          <a:p>
            <a:r>
              <a:rPr lang="en-US"/>
              <a:t>Madonna of the Trail Monument</a:t>
            </a:r>
            <a:br>
              <a:rPr lang="en-US"/>
            </a:br>
            <a:r>
              <a:rPr lang="en-US"/>
              <a:t>Vandalia, IL  </a:t>
            </a:r>
          </a:p>
        </p:txBody>
      </p:sp>
      <p:sp>
        <p:nvSpPr>
          <p:cNvPr id="3" name="Content Placeholder 2">
            <a:extLst>
              <a:ext uri="{FF2B5EF4-FFF2-40B4-BE49-F238E27FC236}">
                <a16:creationId xmlns:a16="http://schemas.microsoft.com/office/drawing/2014/main" id="{08AE5884-E077-044C-B810-92E26086073D}"/>
              </a:ext>
            </a:extLst>
          </p:cNvPr>
          <p:cNvSpPr>
            <a:spLocks noGrp="1"/>
          </p:cNvSpPr>
          <p:nvPr>
            <p:ph idx="1"/>
          </p:nvPr>
        </p:nvSpPr>
        <p:spPr>
          <a:xfrm>
            <a:off x="133567" y="2157763"/>
            <a:ext cx="6719720" cy="2536785"/>
          </a:xfrm>
        </p:spPr>
        <p:txBody>
          <a:bodyPr>
            <a:normAutofit/>
          </a:bodyPr>
          <a:lstStyle/>
          <a:p>
            <a:pPr marL="0" indent="0">
              <a:buNone/>
            </a:pPr>
            <a:r>
              <a:rPr lang="en-US" sz="2000" dirty="0"/>
              <a:t>"Madonna of the Trail is a series of 12 monuments dedicated to the spirit of pioneer women in the United States. They were installed in each of the 12 states along the National Old Trails Road (Route 40), which extended from Bethesda, Maryland, to Upland, California.</a:t>
            </a:r>
          </a:p>
        </p:txBody>
      </p:sp>
      <p:pic>
        <p:nvPicPr>
          <p:cNvPr id="5" name="Picture 4">
            <a:extLst>
              <a:ext uri="{FF2B5EF4-FFF2-40B4-BE49-F238E27FC236}">
                <a16:creationId xmlns:a16="http://schemas.microsoft.com/office/drawing/2014/main" id="{D1BA6BBB-4359-5849-AA26-1D52B850E99A}"/>
              </a:ext>
            </a:extLst>
          </p:cNvPr>
          <p:cNvPicPr>
            <a:picLocks noChangeAspect="1"/>
          </p:cNvPicPr>
          <p:nvPr/>
        </p:nvPicPr>
        <p:blipFill rotWithShape="1">
          <a:blip r:embed="rId2"/>
          <a:srcRect l="9591"/>
          <a:stretch/>
        </p:blipFill>
        <p:spPr>
          <a:xfrm>
            <a:off x="7815838" y="398833"/>
            <a:ext cx="4242595" cy="6225702"/>
          </a:xfrm>
          <a:prstGeom prst="rect">
            <a:avLst/>
          </a:prstGeom>
        </p:spPr>
      </p:pic>
      <p:pic>
        <p:nvPicPr>
          <p:cNvPr id="7" name="Picture 6">
            <a:extLst>
              <a:ext uri="{FF2B5EF4-FFF2-40B4-BE49-F238E27FC236}">
                <a16:creationId xmlns:a16="http://schemas.microsoft.com/office/drawing/2014/main" id="{7D28AC11-836B-F74F-BE6F-A59CA4B3C144}"/>
              </a:ext>
            </a:extLst>
          </p:cNvPr>
          <p:cNvPicPr>
            <a:picLocks noChangeAspect="1"/>
          </p:cNvPicPr>
          <p:nvPr/>
        </p:nvPicPr>
        <p:blipFill>
          <a:blip r:embed="rId3"/>
          <a:stretch>
            <a:fillRect/>
          </a:stretch>
        </p:blipFill>
        <p:spPr>
          <a:xfrm>
            <a:off x="3667737" y="3874416"/>
            <a:ext cx="3666825" cy="2750119"/>
          </a:xfrm>
          <a:prstGeom prst="rect">
            <a:avLst/>
          </a:prstGeom>
        </p:spPr>
      </p:pic>
    </p:spTree>
    <p:extLst>
      <p:ext uri="{BB962C8B-B14F-4D97-AF65-F5344CB8AC3E}">
        <p14:creationId xmlns:p14="http://schemas.microsoft.com/office/powerpoint/2010/main" val="1084149978"/>
      </p:ext>
    </p:extLst>
  </p:cSld>
  <p:clrMapOvr>
    <a:masterClrMapping/>
  </p:clrMapOvr>
  <mc:AlternateContent xmlns:mc="http://schemas.openxmlformats.org/markup-compatibility/2006" xmlns:p14="http://schemas.microsoft.com/office/powerpoint/2010/main">
    <mc:Choice Requires="p14">
      <p:transition spd="slow" p14:dur="1250" advTm="5658">
        <p:fade/>
      </p:transition>
    </mc:Choice>
    <mc:Fallback xmlns="">
      <p:transition spd="slow" advTm="5658">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FFA79-14EF-E74E-8587-BA9FE2FCFF50}"/>
              </a:ext>
            </a:extLst>
          </p:cNvPr>
          <p:cNvSpPr>
            <a:spLocks noGrp="1"/>
          </p:cNvSpPr>
          <p:nvPr>
            <p:ph type="title"/>
          </p:nvPr>
        </p:nvSpPr>
        <p:spPr/>
        <p:txBody>
          <a:bodyPr>
            <a:normAutofit fontScale="90000"/>
          </a:bodyPr>
          <a:lstStyle/>
          <a:p>
            <a:r>
              <a:rPr lang="en-US" dirty="0"/>
              <a:t>Abraham Lincoln’s  Tomb</a:t>
            </a:r>
            <a:br>
              <a:rPr lang="en-US" dirty="0"/>
            </a:br>
            <a:r>
              <a:rPr lang="en-US" dirty="0"/>
              <a:t>Springfield, IL </a:t>
            </a:r>
            <a:br>
              <a:rPr lang="en-US" dirty="0"/>
            </a:br>
            <a:r>
              <a:rPr lang="en-US" sz="2700" dirty="0"/>
              <a:t>September 25,2021</a:t>
            </a:r>
          </a:p>
        </p:txBody>
      </p:sp>
      <p:sp>
        <p:nvSpPr>
          <p:cNvPr id="3" name="Content Placeholder 2">
            <a:extLst>
              <a:ext uri="{FF2B5EF4-FFF2-40B4-BE49-F238E27FC236}">
                <a16:creationId xmlns:a16="http://schemas.microsoft.com/office/drawing/2014/main" id="{2DEFF172-0E5C-9A4C-B047-188D2315314A}"/>
              </a:ext>
            </a:extLst>
          </p:cNvPr>
          <p:cNvSpPr>
            <a:spLocks noGrp="1"/>
          </p:cNvSpPr>
          <p:nvPr>
            <p:ph idx="1"/>
          </p:nvPr>
        </p:nvSpPr>
        <p:spPr>
          <a:xfrm>
            <a:off x="443061" y="2336873"/>
            <a:ext cx="5652940" cy="3599316"/>
          </a:xfrm>
        </p:spPr>
        <p:txBody>
          <a:bodyPr/>
          <a:lstStyle/>
          <a:p>
            <a:endParaRPr lang="en-US" dirty="0"/>
          </a:p>
          <a:p>
            <a:pPr marL="0" indent="0" algn="ctr">
              <a:buNone/>
            </a:pPr>
            <a:r>
              <a:rPr lang="en-US" dirty="0"/>
              <a:t>After Lincoln's death on April 15, 1865, his Illinois friends immediately sought permission to bury him in Springfield. The committee which arranged his Springfield funeral also formed an association to build this tomb, which was dedicated in 1874.</a:t>
            </a:r>
          </a:p>
        </p:txBody>
      </p:sp>
      <p:pic>
        <p:nvPicPr>
          <p:cNvPr id="5" name="Picture 4">
            <a:extLst>
              <a:ext uri="{FF2B5EF4-FFF2-40B4-BE49-F238E27FC236}">
                <a16:creationId xmlns:a16="http://schemas.microsoft.com/office/drawing/2014/main" id="{B72A0861-B87A-114D-AD4D-C1A78266A1EE}"/>
              </a:ext>
            </a:extLst>
          </p:cNvPr>
          <p:cNvPicPr>
            <a:picLocks noChangeAspect="1"/>
          </p:cNvPicPr>
          <p:nvPr/>
        </p:nvPicPr>
        <p:blipFill>
          <a:blip r:embed="rId2"/>
          <a:stretch>
            <a:fillRect/>
          </a:stretch>
        </p:blipFill>
        <p:spPr>
          <a:xfrm>
            <a:off x="6916066" y="414368"/>
            <a:ext cx="4741228" cy="6321637"/>
          </a:xfrm>
          <a:prstGeom prst="rect">
            <a:avLst/>
          </a:prstGeom>
        </p:spPr>
      </p:pic>
    </p:spTree>
    <p:extLst>
      <p:ext uri="{BB962C8B-B14F-4D97-AF65-F5344CB8AC3E}">
        <p14:creationId xmlns:p14="http://schemas.microsoft.com/office/powerpoint/2010/main" val="2375126970"/>
      </p:ext>
    </p:extLst>
  </p:cSld>
  <p:clrMapOvr>
    <a:masterClrMapping/>
  </p:clrMapOvr>
  <mc:AlternateContent xmlns:mc="http://schemas.openxmlformats.org/markup-compatibility/2006" xmlns:p14="http://schemas.microsoft.com/office/powerpoint/2010/main">
    <mc:Choice Requires="p14">
      <p:transition spd="slow" p14:dur="1250" advTm="13083">
        <p:fade/>
      </p:transition>
    </mc:Choice>
    <mc:Fallback xmlns="">
      <p:transition spd="slow" advTm="13083">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BD2B1-1AAC-024B-9C8C-F2C0B8D0D5BC}"/>
              </a:ext>
            </a:extLst>
          </p:cNvPr>
          <p:cNvPicPr>
            <a:picLocks noChangeAspect="1"/>
          </p:cNvPicPr>
          <p:nvPr/>
        </p:nvPicPr>
        <p:blipFill>
          <a:blip r:embed="rId2"/>
          <a:stretch>
            <a:fillRect/>
          </a:stretch>
        </p:blipFill>
        <p:spPr>
          <a:xfrm>
            <a:off x="6259398" y="345080"/>
            <a:ext cx="4607593" cy="6143458"/>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82F01434-97F2-094F-9C16-6B5F13A740C5}"/>
              </a:ext>
            </a:extLst>
          </p:cNvPr>
          <p:cNvPicPr>
            <a:picLocks noChangeAspect="1"/>
          </p:cNvPicPr>
          <p:nvPr/>
        </p:nvPicPr>
        <p:blipFill rotWithShape="1">
          <a:blip r:embed="rId3"/>
          <a:srcRect l="-396" t="2523" r="6779" b="3323"/>
          <a:stretch/>
        </p:blipFill>
        <p:spPr>
          <a:xfrm>
            <a:off x="828785" y="426656"/>
            <a:ext cx="4459652" cy="598030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71807528"/>
      </p:ext>
    </p:extLst>
  </p:cSld>
  <p:clrMapOvr>
    <a:masterClrMapping/>
  </p:clrMapOvr>
  <mc:AlternateContent xmlns:mc="http://schemas.openxmlformats.org/markup-compatibility/2006" xmlns:p14="http://schemas.microsoft.com/office/powerpoint/2010/main">
    <mc:Choice Requires="p14">
      <p:transition spd="slow" p14:dur="1250" advTm="93268">
        <p:fade/>
      </p:transition>
    </mc:Choice>
    <mc:Fallback xmlns="">
      <p:transition spd="slow" advTm="93268">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FA4676-BCCD-C14B-BCC1-2B15D72F9E95}"/>
              </a:ext>
            </a:extLst>
          </p:cNvPr>
          <p:cNvPicPr>
            <a:picLocks noChangeAspect="1"/>
          </p:cNvPicPr>
          <p:nvPr/>
        </p:nvPicPr>
        <p:blipFill rotWithShape="1">
          <a:blip r:embed="rId2"/>
          <a:srcRect l="9022" r="20813"/>
          <a:stretch/>
        </p:blipFill>
        <p:spPr>
          <a:xfrm>
            <a:off x="3083666" y="277239"/>
            <a:ext cx="3093491" cy="5878466"/>
          </a:xfrm>
          <a:prstGeom prst="rect">
            <a:avLst/>
          </a:prstGeom>
        </p:spPr>
      </p:pic>
      <p:pic>
        <p:nvPicPr>
          <p:cNvPr id="7" name="Picture 6">
            <a:extLst>
              <a:ext uri="{FF2B5EF4-FFF2-40B4-BE49-F238E27FC236}">
                <a16:creationId xmlns:a16="http://schemas.microsoft.com/office/drawing/2014/main" id="{237683F7-FD8A-E84A-9181-EC3B8FC9CC0C}"/>
              </a:ext>
            </a:extLst>
          </p:cNvPr>
          <p:cNvPicPr>
            <a:picLocks noChangeAspect="1"/>
          </p:cNvPicPr>
          <p:nvPr/>
        </p:nvPicPr>
        <p:blipFill rotWithShape="1">
          <a:blip r:embed="rId3"/>
          <a:srcRect l="19424" r="22703"/>
          <a:stretch/>
        </p:blipFill>
        <p:spPr>
          <a:xfrm>
            <a:off x="144159" y="107556"/>
            <a:ext cx="2625153" cy="6048148"/>
          </a:xfrm>
          <a:prstGeom prst="rect">
            <a:avLst/>
          </a:prstGeom>
        </p:spPr>
      </p:pic>
      <p:pic>
        <p:nvPicPr>
          <p:cNvPr id="11" name="Picture 10">
            <a:extLst>
              <a:ext uri="{FF2B5EF4-FFF2-40B4-BE49-F238E27FC236}">
                <a16:creationId xmlns:a16="http://schemas.microsoft.com/office/drawing/2014/main" id="{A06B40A7-7DA6-6647-BE00-0ACA4496E9DD}"/>
              </a:ext>
            </a:extLst>
          </p:cNvPr>
          <p:cNvPicPr>
            <a:picLocks noChangeAspect="1"/>
          </p:cNvPicPr>
          <p:nvPr/>
        </p:nvPicPr>
        <p:blipFill rotWithShape="1">
          <a:blip r:embed="rId4"/>
          <a:srcRect l="23397" r="21757" b="6666"/>
          <a:stretch/>
        </p:blipFill>
        <p:spPr>
          <a:xfrm>
            <a:off x="9457028" y="277239"/>
            <a:ext cx="2590813" cy="5878465"/>
          </a:xfrm>
          <a:prstGeom prst="rect">
            <a:avLst/>
          </a:prstGeom>
        </p:spPr>
      </p:pic>
      <p:pic>
        <p:nvPicPr>
          <p:cNvPr id="13" name="Picture 12">
            <a:extLst>
              <a:ext uri="{FF2B5EF4-FFF2-40B4-BE49-F238E27FC236}">
                <a16:creationId xmlns:a16="http://schemas.microsoft.com/office/drawing/2014/main" id="{A7DC0215-6D15-A54B-B7C1-AD3668A82361}"/>
              </a:ext>
            </a:extLst>
          </p:cNvPr>
          <p:cNvPicPr>
            <a:picLocks noChangeAspect="1"/>
          </p:cNvPicPr>
          <p:nvPr/>
        </p:nvPicPr>
        <p:blipFill rotWithShape="1">
          <a:blip r:embed="rId5"/>
          <a:srcRect l="25127" r="19299" b="6795"/>
          <a:stretch/>
        </p:blipFill>
        <p:spPr>
          <a:xfrm>
            <a:off x="6642543" y="277239"/>
            <a:ext cx="2559821" cy="5878466"/>
          </a:xfrm>
          <a:prstGeom prst="rect">
            <a:avLst/>
          </a:prstGeom>
        </p:spPr>
      </p:pic>
      <p:sp>
        <p:nvSpPr>
          <p:cNvPr id="2" name="TextBox 1">
            <a:extLst>
              <a:ext uri="{FF2B5EF4-FFF2-40B4-BE49-F238E27FC236}">
                <a16:creationId xmlns:a16="http://schemas.microsoft.com/office/drawing/2014/main" id="{38ECE466-D944-704B-BF05-DB92ADCD6E37}"/>
              </a:ext>
            </a:extLst>
          </p:cNvPr>
          <p:cNvSpPr txBox="1"/>
          <p:nvPr/>
        </p:nvSpPr>
        <p:spPr>
          <a:xfrm>
            <a:off x="348792" y="6287678"/>
            <a:ext cx="2332690" cy="400110"/>
          </a:xfrm>
          <a:prstGeom prst="rect">
            <a:avLst/>
          </a:prstGeom>
          <a:noFill/>
        </p:spPr>
        <p:txBody>
          <a:bodyPr wrap="none" rtlCol="0">
            <a:spAutoFit/>
          </a:bodyPr>
          <a:lstStyle/>
          <a:p>
            <a:r>
              <a:rPr lang="en-US" sz="2000" dirty="0">
                <a:solidFill>
                  <a:schemeClr val="bg1"/>
                </a:solidFill>
              </a:rPr>
              <a:t>Lincoln the Soldier</a:t>
            </a:r>
          </a:p>
        </p:txBody>
      </p:sp>
      <p:sp>
        <p:nvSpPr>
          <p:cNvPr id="3" name="TextBox 2">
            <a:extLst>
              <a:ext uri="{FF2B5EF4-FFF2-40B4-BE49-F238E27FC236}">
                <a16:creationId xmlns:a16="http://schemas.microsoft.com/office/drawing/2014/main" id="{B1275E73-9069-3C4F-934D-ADDC1862B762}"/>
              </a:ext>
            </a:extLst>
          </p:cNvPr>
          <p:cNvSpPr txBox="1"/>
          <p:nvPr/>
        </p:nvSpPr>
        <p:spPr>
          <a:xfrm>
            <a:off x="6815579" y="6334810"/>
            <a:ext cx="2361544" cy="400110"/>
          </a:xfrm>
          <a:prstGeom prst="rect">
            <a:avLst/>
          </a:prstGeom>
          <a:noFill/>
        </p:spPr>
        <p:txBody>
          <a:bodyPr wrap="none" rtlCol="0">
            <a:spAutoFit/>
          </a:bodyPr>
          <a:lstStyle/>
          <a:p>
            <a:r>
              <a:rPr lang="en-US" sz="2000" dirty="0">
                <a:solidFill>
                  <a:schemeClr val="bg1"/>
                </a:solidFill>
              </a:rPr>
              <a:t>Lincoln the Lawyer</a:t>
            </a:r>
          </a:p>
        </p:txBody>
      </p:sp>
      <p:sp>
        <p:nvSpPr>
          <p:cNvPr id="4" name="TextBox 3">
            <a:extLst>
              <a:ext uri="{FF2B5EF4-FFF2-40B4-BE49-F238E27FC236}">
                <a16:creationId xmlns:a16="http://schemas.microsoft.com/office/drawing/2014/main" id="{907AC357-0FC2-F24F-938E-6C35299BDAA2}"/>
              </a:ext>
            </a:extLst>
          </p:cNvPr>
          <p:cNvSpPr txBox="1"/>
          <p:nvPr/>
        </p:nvSpPr>
        <p:spPr>
          <a:xfrm>
            <a:off x="3478491" y="6325383"/>
            <a:ext cx="2331087" cy="400110"/>
          </a:xfrm>
          <a:prstGeom prst="rect">
            <a:avLst/>
          </a:prstGeom>
          <a:noFill/>
        </p:spPr>
        <p:txBody>
          <a:bodyPr wrap="none" rtlCol="0">
            <a:spAutoFit/>
          </a:bodyPr>
          <a:lstStyle/>
          <a:p>
            <a:r>
              <a:rPr lang="en-US" sz="2000" dirty="0">
                <a:solidFill>
                  <a:schemeClr val="bg1"/>
                </a:solidFill>
              </a:rPr>
              <a:t>Lincoln the Ranger</a:t>
            </a:r>
          </a:p>
        </p:txBody>
      </p:sp>
      <p:sp>
        <p:nvSpPr>
          <p:cNvPr id="6" name="TextBox 5">
            <a:extLst>
              <a:ext uri="{FF2B5EF4-FFF2-40B4-BE49-F238E27FC236}">
                <a16:creationId xmlns:a16="http://schemas.microsoft.com/office/drawing/2014/main" id="{1CBE8039-3BE8-5142-8AD8-9140AA504EBD}"/>
              </a:ext>
            </a:extLst>
          </p:cNvPr>
          <p:cNvSpPr txBox="1"/>
          <p:nvPr/>
        </p:nvSpPr>
        <p:spPr>
          <a:xfrm>
            <a:off x="9719035" y="6334811"/>
            <a:ext cx="2064989" cy="400110"/>
          </a:xfrm>
          <a:prstGeom prst="rect">
            <a:avLst/>
          </a:prstGeom>
          <a:noFill/>
        </p:spPr>
        <p:txBody>
          <a:bodyPr wrap="none" rtlCol="0">
            <a:spAutoFit/>
          </a:bodyPr>
          <a:lstStyle/>
          <a:p>
            <a:r>
              <a:rPr lang="en-US" sz="2000" dirty="0">
                <a:solidFill>
                  <a:schemeClr val="bg1"/>
                </a:solidFill>
              </a:rPr>
              <a:t>Standing Lincoln</a:t>
            </a:r>
          </a:p>
        </p:txBody>
      </p:sp>
    </p:spTree>
    <p:extLst>
      <p:ext uri="{BB962C8B-B14F-4D97-AF65-F5344CB8AC3E}">
        <p14:creationId xmlns:p14="http://schemas.microsoft.com/office/powerpoint/2010/main" val="2239069942"/>
      </p:ext>
    </p:extLst>
  </p:cSld>
  <p:clrMapOvr>
    <a:masterClrMapping/>
  </p:clrMapOvr>
  <mc:AlternateContent xmlns:mc="http://schemas.openxmlformats.org/markup-compatibility/2006" xmlns:p14="http://schemas.microsoft.com/office/powerpoint/2010/main">
    <mc:Choice Requires="p14">
      <p:transition spd="slow" p14:dur="1250" advTm="7159">
        <p:fade/>
      </p:transition>
    </mc:Choice>
    <mc:Fallback xmlns="">
      <p:transition spd="slow" advTm="7159">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37D6CF-ECB7-3645-B557-E77E3330BA91}"/>
              </a:ext>
            </a:extLst>
          </p:cNvPr>
          <p:cNvPicPr>
            <a:picLocks noChangeAspect="1"/>
          </p:cNvPicPr>
          <p:nvPr/>
        </p:nvPicPr>
        <p:blipFill rotWithShape="1">
          <a:blip r:embed="rId2"/>
          <a:srcRect b="21418"/>
          <a:stretch/>
        </p:blipFill>
        <p:spPr>
          <a:xfrm>
            <a:off x="3203236" y="204280"/>
            <a:ext cx="6025509" cy="6313251"/>
          </a:xfrm>
          <a:prstGeom prst="rect">
            <a:avLst/>
          </a:prstGeom>
        </p:spPr>
      </p:pic>
    </p:spTree>
    <p:extLst>
      <p:ext uri="{BB962C8B-B14F-4D97-AF65-F5344CB8AC3E}">
        <p14:creationId xmlns:p14="http://schemas.microsoft.com/office/powerpoint/2010/main" val="725520860"/>
      </p:ext>
    </p:extLst>
  </p:cSld>
  <p:clrMapOvr>
    <a:masterClrMapping/>
  </p:clrMapOvr>
  <mc:AlternateContent xmlns:mc="http://schemas.openxmlformats.org/markup-compatibility/2006" xmlns:p14="http://schemas.microsoft.com/office/powerpoint/2010/main">
    <mc:Choice Requires="p14">
      <p:transition spd="slow" p14:dur="1250" advTm="7595">
        <p:fade/>
      </p:transition>
    </mc:Choice>
    <mc:Fallback xmlns="">
      <p:transition spd="slow" advTm="7595">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FFA79-14EF-E74E-8587-BA9FE2FCFF50}"/>
              </a:ext>
            </a:extLst>
          </p:cNvPr>
          <p:cNvSpPr>
            <a:spLocks noGrp="1"/>
          </p:cNvSpPr>
          <p:nvPr>
            <p:ph type="title"/>
          </p:nvPr>
        </p:nvSpPr>
        <p:spPr/>
        <p:txBody>
          <a:bodyPr>
            <a:normAutofit fontScale="90000"/>
          </a:bodyPr>
          <a:lstStyle/>
          <a:p>
            <a:r>
              <a:rPr lang="en-US" dirty="0"/>
              <a:t>Abraham Lincoln Presidential Library and Museum </a:t>
            </a:r>
            <a:br>
              <a:rPr lang="en-US" dirty="0"/>
            </a:br>
            <a:r>
              <a:rPr lang="en-US" dirty="0"/>
              <a:t>Springfield, IL                       September 25,2021</a:t>
            </a:r>
          </a:p>
        </p:txBody>
      </p:sp>
      <p:sp>
        <p:nvSpPr>
          <p:cNvPr id="3" name="Content Placeholder 2">
            <a:extLst>
              <a:ext uri="{FF2B5EF4-FFF2-40B4-BE49-F238E27FC236}">
                <a16:creationId xmlns:a16="http://schemas.microsoft.com/office/drawing/2014/main" id="{2DEFF172-0E5C-9A4C-B047-188D2315314A}"/>
              </a:ext>
            </a:extLst>
          </p:cNvPr>
          <p:cNvSpPr>
            <a:spLocks noGrp="1"/>
          </p:cNvSpPr>
          <p:nvPr>
            <p:ph idx="1"/>
          </p:nvPr>
        </p:nvSpPr>
        <p:spPr>
          <a:xfrm>
            <a:off x="680321" y="2940189"/>
            <a:ext cx="3910533" cy="2065445"/>
          </a:xfrm>
        </p:spPr>
        <p:txBody>
          <a:bodyPr/>
          <a:lstStyle/>
          <a:p>
            <a:r>
              <a:rPr lang="en-US" dirty="0"/>
              <a:t>Interactive Displays </a:t>
            </a:r>
          </a:p>
          <a:p>
            <a:r>
              <a:rPr lang="en-US" dirty="0"/>
              <a:t>Artifacts</a:t>
            </a:r>
          </a:p>
          <a:p>
            <a:r>
              <a:rPr lang="en-US" dirty="0"/>
              <a:t>Videos</a:t>
            </a:r>
          </a:p>
        </p:txBody>
      </p:sp>
      <p:pic>
        <p:nvPicPr>
          <p:cNvPr id="5" name="Picture 4">
            <a:extLst>
              <a:ext uri="{FF2B5EF4-FFF2-40B4-BE49-F238E27FC236}">
                <a16:creationId xmlns:a16="http://schemas.microsoft.com/office/drawing/2014/main" id="{F7687869-0EE5-F043-9868-E7C74431D2A6}"/>
              </a:ext>
            </a:extLst>
          </p:cNvPr>
          <p:cNvPicPr>
            <a:picLocks noChangeAspect="1"/>
          </p:cNvPicPr>
          <p:nvPr/>
        </p:nvPicPr>
        <p:blipFill>
          <a:blip r:embed="rId2"/>
          <a:stretch>
            <a:fillRect/>
          </a:stretch>
        </p:blipFill>
        <p:spPr>
          <a:xfrm>
            <a:off x="5487251" y="1834166"/>
            <a:ext cx="3662464" cy="4883285"/>
          </a:xfrm>
          <a:prstGeom prst="rect">
            <a:avLst/>
          </a:prstGeom>
        </p:spPr>
      </p:pic>
    </p:spTree>
    <p:extLst>
      <p:ext uri="{BB962C8B-B14F-4D97-AF65-F5344CB8AC3E}">
        <p14:creationId xmlns:p14="http://schemas.microsoft.com/office/powerpoint/2010/main" val="2958592679"/>
      </p:ext>
    </p:extLst>
  </p:cSld>
  <p:clrMapOvr>
    <a:masterClrMapping/>
  </p:clrMapOvr>
  <mc:AlternateContent xmlns:mc="http://schemas.openxmlformats.org/markup-compatibility/2006" xmlns:p14="http://schemas.microsoft.com/office/powerpoint/2010/main">
    <mc:Choice Requires="p14">
      <p:transition spd="slow" p14:dur="1250" advTm="7539">
        <p:fade/>
      </p:transition>
    </mc:Choice>
    <mc:Fallback xmlns="">
      <p:transition spd="slow" advTm="7539">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E11837-F304-2E4D-9367-46F6BEA3464A}"/>
              </a:ext>
            </a:extLst>
          </p:cNvPr>
          <p:cNvPicPr>
            <a:picLocks noChangeAspect="1"/>
          </p:cNvPicPr>
          <p:nvPr/>
        </p:nvPicPr>
        <p:blipFill rotWithShape="1">
          <a:blip r:embed="rId2"/>
          <a:srcRect b="23546"/>
          <a:stretch/>
        </p:blipFill>
        <p:spPr>
          <a:xfrm>
            <a:off x="3553026" y="1974716"/>
            <a:ext cx="4685452" cy="4776282"/>
          </a:xfrm>
          <a:prstGeom prst="rect">
            <a:avLst/>
          </a:prstGeom>
        </p:spPr>
      </p:pic>
      <p:pic>
        <p:nvPicPr>
          <p:cNvPr id="7" name="Picture 6">
            <a:extLst>
              <a:ext uri="{FF2B5EF4-FFF2-40B4-BE49-F238E27FC236}">
                <a16:creationId xmlns:a16="http://schemas.microsoft.com/office/drawing/2014/main" id="{160D7D93-3295-C942-8D5D-1179BD09A85A}"/>
              </a:ext>
            </a:extLst>
          </p:cNvPr>
          <p:cNvPicPr>
            <a:picLocks noChangeAspect="1"/>
          </p:cNvPicPr>
          <p:nvPr/>
        </p:nvPicPr>
        <p:blipFill rotWithShape="1">
          <a:blip r:embed="rId3"/>
          <a:srcRect l="16210" t="13333" r="8518" b="17021"/>
          <a:stretch/>
        </p:blipFill>
        <p:spPr>
          <a:xfrm>
            <a:off x="8375514" y="593387"/>
            <a:ext cx="3311764" cy="4085617"/>
          </a:xfrm>
          <a:prstGeom prst="rect">
            <a:avLst/>
          </a:prstGeom>
        </p:spPr>
      </p:pic>
      <p:pic>
        <p:nvPicPr>
          <p:cNvPr id="9" name="Picture 8">
            <a:extLst>
              <a:ext uri="{FF2B5EF4-FFF2-40B4-BE49-F238E27FC236}">
                <a16:creationId xmlns:a16="http://schemas.microsoft.com/office/drawing/2014/main" id="{6C5EB05A-7125-8F40-AC80-6193573ECC17}"/>
              </a:ext>
            </a:extLst>
          </p:cNvPr>
          <p:cNvPicPr>
            <a:picLocks noChangeAspect="1"/>
          </p:cNvPicPr>
          <p:nvPr/>
        </p:nvPicPr>
        <p:blipFill>
          <a:blip r:embed="rId4"/>
          <a:stretch>
            <a:fillRect/>
          </a:stretch>
        </p:blipFill>
        <p:spPr>
          <a:xfrm>
            <a:off x="269093" y="593387"/>
            <a:ext cx="3064213" cy="4085617"/>
          </a:xfrm>
          <a:prstGeom prst="rect">
            <a:avLst/>
          </a:prstGeom>
        </p:spPr>
      </p:pic>
    </p:spTree>
    <p:extLst>
      <p:ext uri="{BB962C8B-B14F-4D97-AF65-F5344CB8AC3E}">
        <p14:creationId xmlns:p14="http://schemas.microsoft.com/office/powerpoint/2010/main" val="3843448934"/>
      </p:ext>
    </p:extLst>
  </p:cSld>
  <p:clrMapOvr>
    <a:masterClrMapping/>
  </p:clrMapOvr>
  <mc:AlternateContent xmlns:mc="http://schemas.openxmlformats.org/markup-compatibility/2006" xmlns:p14="http://schemas.microsoft.com/office/powerpoint/2010/main">
    <mc:Choice Requires="p14">
      <p:transition spd="slow" p14:dur="1250" advTm="29058">
        <p:fade/>
      </p:transition>
    </mc:Choice>
    <mc:Fallback xmlns="">
      <p:transition spd="slow" advTm="29058">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F1B97-966E-3845-84E1-6E75AE43B9C6}"/>
              </a:ext>
            </a:extLst>
          </p:cNvPr>
          <p:cNvPicPr>
            <a:picLocks noChangeAspect="1"/>
          </p:cNvPicPr>
          <p:nvPr/>
        </p:nvPicPr>
        <p:blipFill>
          <a:blip r:embed="rId2"/>
          <a:stretch>
            <a:fillRect/>
          </a:stretch>
        </p:blipFill>
        <p:spPr>
          <a:xfrm>
            <a:off x="712956" y="301558"/>
            <a:ext cx="4501475" cy="6001966"/>
          </a:xfrm>
          <a:prstGeom prst="rect">
            <a:avLst/>
          </a:prstGeom>
        </p:spPr>
      </p:pic>
      <p:pic>
        <p:nvPicPr>
          <p:cNvPr id="5" name="Picture 4">
            <a:extLst>
              <a:ext uri="{FF2B5EF4-FFF2-40B4-BE49-F238E27FC236}">
                <a16:creationId xmlns:a16="http://schemas.microsoft.com/office/drawing/2014/main" id="{E6AE4AED-6353-D145-B627-42D6DA605D52}"/>
              </a:ext>
            </a:extLst>
          </p:cNvPr>
          <p:cNvPicPr>
            <a:picLocks noChangeAspect="1"/>
          </p:cNvPicPr>
          <p:nvPr/>
        </p:nvPicPr>
        <p:blipFill>
          <a:blip r:embed="rId3"/>
          <a:stretch>
            <a:fillRect/>
          </a:stretch>
        </p:blipFill>
        <p:spPr>
          <a:xfrm>
            <a:off x="6403636" y="301558"/>
            <a:ext cx="4501475" cy="6001966"/>
          </a:xfrm>
          <a:prstGeom prst="rect">
            <a:avLst/>
          </a:prstGeom>
          <a:solidFill>
            <a:schemeClr val="accent4">
              <a:lumMod val="60000"/>
              <a:lumOff val="40000"/>
            </a:schemeClr>
          </a:solidFill>
        </p:spPr>
      </p:pic>
    </p:spTree>
    <p:extLst>
      <p:ext uri="{BB962C8B-B14F-4D97-AF65-F5344CB8AC3E}">
        <p14:creationId xmlns:p14="http://schemas.microsoft.com/office/powerpoint/2010/main" val="1764130002"/>
      </p:ext>
    </p:extLst>
  </p:cSld>
  <p:clrMapOvr>
    <a:masterClrMapping/>
  </p:clrMapOvr>
  <mc:AlternateContent xmlns:mc="http://schemas.openxmlformats.org/markup-compatibility/2006" xmlns:p14="http://schemas.microsoft.com/office/powerpoint/2010/main">
    <mc:Choice Requires="p14">
      <p:transition spd="slow" p14:dur="1250" advTm="13826">
        <p:fade/>
      </p:transition>
    </mc:Choice>
    <mc:Fallback xmlns="">
      <p:transition spd="slow" advTm="1382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97A676-1F0A-924A-AA2A-3BCF27C42257}"/>
              </a:ext>
            </a:extLst>
          </p:cNvPr>
          <p:cNvPicPr>
            <a:picLocks noChangeAspect="1"/>
          </p:cNvPicPr>
          <p:nvPr/>
        </p:nvPicPr>
        <p:blipFill>
          <a:blip r:embed="rId2"/>
          <a:stretch>
            <a:fillRect/>
          </a:stretch>
        </p:blipFill>
        <p:spPr>
          <a:xfrm>
            <a:off x="548281" y="374634"/>
            <a:ext cx="4581549" cy="6108732"/>
          </a:xfrm>
          <a:prstGeom prst="rect">
            <a:avLst/>
          </a:prstGeom>
          <a:ln>
            <a:noFill/>
          </a:ln>
          <a:effectLst>
            <a:softEdge rad="112500"/>
          </a:effectLst>
        </p:spPr>
      </p:pic>
      <p:pic>
        <p:nvPicPr>
          <p:cNvPr id="7" name="Picture 6">
            <a:extLst>
              <a:ext uri="{FF2B5EF4-FFF2-40B4-BE49-F238E27FC236}">
                <a16:creationId xmlns:a16="http://schemas.microsoft.com/office/drawing/2014/main" id="{C2F4F648-91F7-2F4C-8869-19229414BC37}"/>
              </a:ext>
            </a:extLst>
          </p:cNvPr>
          <p:cNvPicPr>
            <a:picLocks noChangeAspect="1"/>
          </p:cNvPicPr>
          <p:nvPr/>
        </p:nvPicPr>
        <p:blipFill rotWithShape="1">
          <a:blip r:embed="rId3"/>
          <a:srcRect l="101812" t="21441" r="-86246" b="32973"/>
          <a:stretch/>
        </p:blipFill>
        <p:spPr>
          <a:xfrm>
            <a:off x="786945" y="881705"/>
            <a:ext cx="4342885" cy="3126259"/>
          </a:xfrm>
          <a:prstGeom prst="rect">
            <a:avLst/>
          </a:prstGeom>
          <a:ln>
            <a:noFill/>
          </a:ln>
          <a:effectLst>
            <a:softEdge rad="112500"/>
          </a:effectLst>
        </p:spPr>
      </p:pic>
      <p:pic>
        <p:nvPicPr>
          <p:cNvPr id="9" name="Picture 8">
            <a:extLst>
              <a:ext uri="{FF2B5EF4-FFF2-40B4-BE49-F238E27FC236}">
                <a16:creationId xmlns:a16="http://schemas.microsoft.com/office/drawing/2014/main" id="{4C806943-76A9-2041-BB4A-9C478A3D659F}"/>
              </a:ext>
            </a:extLst>
          </p:cNvPr>
          <p:cNvPicPr>
            <a:picLocks noChangeAspect="1"/>
          </p:cNvPicPr>
          <p:nvPr/>
        </p:nvPicPr>
        <p:blipFill rotWithShape="1">
          <a:blip r:embed="rId3"/>
          <a:srcRect l="22532" t="12973" r="6596" b="47027"/>
          <a:stretch/>
        </p:blipFill>
        <p:spPr>
          <a:xfrm>
            <a:off x="5896136" y="458975"/>
            <a:ext cx="4668103" cy="3512946"/>
          </a:xfrm>
          <a:prstGeom prst="rect">
            <a:avLst/>
          </a:prstGeom>
          <a:ln>
            <a:noFill/>
          </a:ln>
          <a:effectLst>
            <a:softEdge rad="112500"/>
          </a:effectLst>
        </p:spPr>
      </p:pic>
      <p:sp>
        <p:nvSpPr>
          <p:cNvPr id="2" name="TextBox 1">
            <a:extLst>
              <a:ext uri="{FF2B5EF4-FFF2-40B4-BE49-F238E27FC236}">
                <a16:creationId xmlns:a16="http://schemas.microsoft.com/office/drawing/2014/main" id="{48925849-E76E-6640-969D-4FE684770418}"/>
              </a:ext>
            </a:extLst>
          </p:cNvPr>
          <p:cNvSpPr txBox="1"/>
          <p:nvPr/>
        </p:nvSpPr>
        <p:spPr>
          <a:xfrm>
            <a:off x="6095999" y="4591451"/>
            <a:ext cx="5411821" cy="1569660"/>
          </a:xfrm>
          <a:prstGeom prst="rect">
            <a:avLst/>
          </a:prstGeom>
          <a:noFill/>
        </p:spPr>
        <p:txBody>
          <a:bodyPr wrap="square" rtlCol="0">
            <a:spAutoFit/>
          </a:bodyPr>
          <a:lstStyle/>
          <a:p>
            <a:r>
              <a:rPr lang="en-US" sz="2400">
                <a:solidFill>
                  <a:schemeClr val="bg1"/>
                </a:solidFill>
              </a:rPr>
              <a:t>This 16-room Italianate style house, carriage house, brick drive and landscaping, cost $24,008.59 when it was built in 1874.</a:t>
            </a:r>
          </a:p>
        </p:txBody>
      </p:sp>
    </p:spTree>
    <p:extLst>
      <p:ext uri="{BB962C8B-B14F-4D97-AF65-F5344CB8AC3E}">
        <p14:creationId xmlns:p14="http://schemas.microsoft.com/office/powerpoint/2010/main" val="2325733417"/>
      </p:ext>
    </p:extLst>
  </p:cSld>
  <p:clrMapOvr>
    <a:masterClrMapping/>
  </p:clrMapOvr>
  <mc:AlternateContent xmlns:mc="http://schemas.openxmlformats.org/markup-compatibility/2006" xmlns:p14="http://schemas.microsoft.com/office/powerpoint/2010/main">
    <mc:Choice Requires="p14">
      <p:transition spd="slow" p14:dur="1250" advTm="9413">
        <p:fade/>
      </p:transition>
    </mc:Choice>
    <mc:Fallback xmlns="">
      <p:transition spd="slow" advTm="9413">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76C6-FB34-D34C-8C84-2F5E643468D4}"/>
              </a:ext>
            </a:extLst>
          </p:cNvPr>
          <p:cNvSpPr>
            <a:spLocks noGrp="1"/>
          </p:cNvSpPr>
          <p:nvPr>
            <p:ph type="title"/>
          </p:nvPr>
        </p:nvSpPr>
        <p:spPr>
          <a:xfrm>
            <a:off x="680319" y="4711615"/>
            <a:ext cx="9613862" cy="925614"/>
          </a:xfrm>
        </p:spPr>
        <p:txBody>
          <a:bodyPr>
            <a:normAutofit fontScale="90000"/>
          </a:bodyPr>
          <a:lstStyle/>
          <a:p>
            <a:pPr algn="ctr"/>
            <a:r>
              <a:rPr lang="en-US" dirty="0"/>
              <a:t>Crossing the Mississippi into Iowa</a:t>
            </a:r>
            <a:br>
              <a:rPr lang="en-US" dirty="0"/>
            </a:br>
            <a:r>
              <a:rPr lang="en-US" dirty="0"/>
              <a:t>THE END</a:t>
            </a:r>
          </a:p>
        </p:txBody>
      </p:sp>
      <p:pic>
        <p:nvPicPr>
          <p:cNvPr id="5" name="Picture 4">
            <a:extLst>
              <a:ext uri="{FF2B5EF4-FFF2-40B4-BE49-F238E27FC236}">
                <a16:creationId xmlns:a16="http://schemas.microsoft.com/office/drawing/2014/main" id="{8D658DAA-A2F7-7046-931E-023CEC12B9DF}"/>
              </a:ext>
            </a:extLst>
          </p:cNvPr>
          <p:cNvPicPr>
            <a:picLocks noChangeAspect="1"/>
          </p:cNvPicPr>
          <p:nvPr/>
        </p:nvPicPr>
        <p:blipFill rotWithShape="1">
          <a:blip r:embed="rId2"/>
          <a:srcRect b="38621"/>
          <a:stretch/>
        </p:blipFill>
        <p:spPr>
          <a:xfrm>
            <a:off x="3524250" y="194553"/>
            <a:ext cx="5143500" cy="4209361"/>
          </a:xfrm>
          <a:prstGeom prst="rect">
            <a:avLst/>
          </a:prstGeom>
          <a:ln>
            <a:noFill/>
          </a:ln>
          <a:effectLst>
            <a:softEdge rad="112500"/>
          </a:effectLst>
        </p:spPr>
      </p:pic>
    </p:spTree>
    <p:extLst>
      <p:ext uri="{BB962C8B-B14F-4D97-AF65-F5344CB8AC3E}">
        <p14:creationId xmlns:p14="http://schemas.microsoft.com/office/powerpoint/2010/main" val="1089300869"/>
      </p:ext>
    </p:extLst>
  </p:cSld>
  <p:clrMapOvr>
    <a:masterClrMapping/>
  </p:clrMapOvr>
  <mc:AlternateContent xmlns:mc="http://schemas.openxmlformats.org/markup-compatibility/2006" xmlns:p14="http://schemas.microsoft.com/office/powerpoint/2010/main">
    <mc:Choice Requires="p14">
      <p:transition spd="slow" p14:dur="1250" advTm="4792">
        <p:fade/>
      </p:transition>
    </mc:Choice>
    <mc:Fallback xmlns="">
      <p:transition spd="slow" advTm="4792">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9BFC5-2849-994A-93C1-AB7B3966ADAE}"/>
              </a:ext>
            </a:extLst>
          </p:cNvPr>
          <p:cNvPicPr>
            <a:picLocks noChangeAspect="1"/>
          </p:cNvPicPr>
          <p:nvPr/>
        </p:nvPicPr>
        <p:blipFill>
          <a:blip r:embed="rId2"/>
          <a:stretch>
            <a:fillRect/>
          </a:stretch>
        </p:blipFill>
        <p:spPr>
          <a:xfrm>
            <a:off x="138498" y="0"/>
            <a:ext cx="514350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864CC24B-09DB-DA4F-A317-A465CBA8C365}"/>
              </a:ext>
            </a:extLst>
          </p:cNvPr>
          <p:cNvPicPr>
            <a:picLocks noChangeAspect="1"/>
          </p:cNvPicPr>
          <p:nvPr/>
        </p:nvPicPr>
        <p:blipFill>
          <a:blip r:embed="rId3"/>
          <a:stretch>
            <a:fillRect/>
          </a:stretch>
        </p:blipFill>
        <p:spPr>
          <a:xfrm>
            <a:off x="6982960" y="0"/>
            <a:ext cx="5070542" cy="67607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08000133"/>
      </p:ext>
    </p:extLst>
  </p:cSld>
  <p:clrMapOvr>
    <a:masterClrMapping/>
  </p:clrMapOvr>
  <mc:AlternateContent xmlns:mc="http://schemas.openxmlformats.org/markup-compatibility/2006" xmlns:p14="http://schemas.microsoft.com/office/powerpoint/2010/main">
    <mc:Choice Requires="p14">
      <p:transition spd="slow" p14:dur="1250" advTm="4238">
        <p:fade/>
      </p:transition>
    </mc:Choice>
    <mc:Fallback xmlns="">
      <p:transition spd="slow" advTm="4238">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4BE88-176C-734E-8640-C2052A3D3F6D}"/>
              </a:ext>
            </a:extLst>
          </p:cNvPr>
          <p:cNvPicPr>
            <a:picLocks noChangeAspect="1"/>
          </p:cNvPicPr>
          <p:nvPr/>
        </p:nvPicPr>
        <p:blipFill rotWithShape="1">
          <a:blip r:embed="rId5"/>
          <a:srcRect l="9509"/>
          <a:stretch/>
        </p:blipFill>
        <p:spPr>
          <a:xfrm>
            <a:off x="7376746" y="82032"/>
            <a:ext cx="4479428" cy="6600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4FB928D6-A756-4D45-ADB9-DE406976BD9B}"/>
              </a:ext>
            </a:extLst>
          </p:cNvPr>
          <p:cNvPicPr>
            <a:picLocks noChangeAspect="1"/>
          </p:cNvPicPr>
          <p:nvPr/>
        </p:nvPicPr>
        <p:blipFill rotWithShape="1">
          <a:blip r:embed="rId6"/>
          <a:srcRect l="18937" r="11633" b="3423"/>
          <a:stretch/>
        </p:blipFill>
        <p:spPr>
          <a:xfrm>
            <a:off x="126793" y="82032"/>
            <a:ext cx="3514422" cy="6518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G_5273.mov" descr="IMG_5273.mov">
            <a:hlinkClick r:id="" action="ppaction://media"/>
            <a:extLst>
              <a:ext uri="{FF2B5EF4-FFF2-40B4-BE49-F238E27FC236}">
                <a16:creationId xmlns:a16="http://schemas.microsoft.com/office/drawing/2014/main" id="{94BF4345-ED3E-6D44-AEA4-88AD3B1DE2E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715075" y="329692"/>
            <a:ext cx="3486721" cy="6198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542802946"/>
      </p:ext>
    </p:extLst>
  </p:cSld>
  <p:clrMapOvr>
    <a:masterClrMapping/>
  </p:clrMapOvr>
  <mc:AlternateContent xmlns:mc="http://schemas.openxmlformats.org/markup-compatibility/2006" xmlns:p14="http://schemas.microsoft.com/office/powerpoint/2010/main">
    <mc:Choice Requires="p14">
      <p:transition spd="slow" p14:dur="1250" advTm="21275">
        <p:fade/>
      </p:transition>
    </mc:Choice>
    <mc:Fallback xmlns="">
      <p:transition spd="slow" advTm="2127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extLst>
    <p:ext uri="{E180D4A7-C9FB-4DFB-919C-405C955672EB}">
      <p14:showEvtLst xmlns:p14="http://schemas.microsoft.com/office/powerpoint/2010/main">
        <p14:playEvt time="2591" objId="10"/>
        <p14:stopEvt time="16860" objId="10"/>
        <p14:playEvt time="19499" objId="10"/>
        <p14:stopEvt time="21275" objId="1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9.4"/>
</p:tagLst>
</file>

<file path=ppt/tags/tag2.xml><?xml version="1.0" encoding="utf-8"?>
<p:tagLst xmlns:a="http://schemas.openxmlformats.org/drawingml/2006/main" xmlns:r="http://schemas.openxmlformats.org/officeDocument/2006/relationships" xmlns:p="http://schemas.openxmlformats.org/presentationml/2006/main">
  <p:tag name="TIMING" val="|19.1"/>
</p:tagLst>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
  <TotalTime>2033</TotalTime>
  <Words>973</Words>
  <Application>Microsoft Macintosh PowerPoint</Application>
  <PresentationFormat>Widescreen</PresentationFormat>
  <Paragraphs>183</Paragraphs>
  <Slides>70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Trebuchet MS</vt:lpstr>
      <vt:lpstr>Wingdings</vt:lpstr>
      <vt:lpstr>Berlin</vt:lpstr>
      <vt:lpstr>ISDAR School Bus Tour</vt:lpstr>
      <vt:lpstr>PowerPoint Presentation</vt:lpstr>
      <vt:lpstr>Historic District Tour              Peoria, IL</vt:lpstr>
      <vt:lpstr>PowerPoint Presentation</vt:lpstr>
      <vt:lpstr>PowerPoint Presentation</vt:lpstr>
      <vt:lpstr>Benjamin Harrison Home, Indianapolis,IN</vt:lpstr>
      <vt:lpstr>PowerPoint Presentation</vt:lpstr>
      <vt:lpstr>PowerPoint Presentation</vt:lpstr>
      <vt:lpstr>PowerPoint Presentation</vt:lpstr>
      <vt:lpstr>PowerPoint Presentation</vt:lpstr>
      <vt:lpstr>PowerPoint Presentation</vt:lpstr>
      <vt:lpstr>PowerPoint Presentation</vt:lpstr>
      <vt:lpstr>Duncan Tavern Historic Center   Paris, KY  </vt:lpstr>
      <vt:lpstr>PowerPoint Presentation</vt:lpstr>
      <vt:lpstr>PowerPoint Presentation</vt:lpstr>
      <vt:lpstr>PowerPoint Presentation</vt:lpstr>
      <vt:lpstr>PowerPoint Presentation</vt:lpstr>
      <vt:lpstr>Hindman Settlement School.    Hindman, KY</vt:lpstr>
      <vt:lpstr>PowerPoint Presentation</vt:lpstr>
      <vt:lpstr>PowerPoint Presentation</vt:lpstr>
      <vt:lpstr>PowerPoint Presentation</vt:lpstr>
      <vt:lpstr>PowerPoint Presentation</vt:lpstr>
      <vt:lpstr>PowerPoint Presentation</vt:lpstr>
      <vt:lpstr>PowerPoint Presentation</vt:lpstr>
      <vt:lpstr>Crossnore School and Children’s Home </vt:lpstr>
      <vt:lpstr>PowerPoint Presentation</vt:lpstr>
      <vt:lpstr>PowerPoint Presentation</vt:lpstr>
      <vt:lpstr>PowerPoint Presentation</vt:lpstr>
      <vt:lpstr>Biltmore Estate                        September 21,2021  Asheville, 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Botanical Gardens,  Knoxville TN</vt:lpstr>
      <vt:lpstr>PowerPoint Presentation</vt:lpstr>
      <vt:lpstr>National Medal of Honor Heritage Center Chattanooga, TN</vt:lpstr>
      <vt:lpstr>PowerPoint Presentation</vt:lpstr>
      <vt:lpstr>PowerPoint Presentation</vt:lpstr>
      <vt:lpstr>PowerPoint Presentation</vt:lpstr>
      <vt:lpstr>Berry College    Mount Berry,GA September 23,2021</vt:lpstr>
      <vt:lpstr>PowerPoint Presentation</vt:lpstr>
      <vt:lpstr>PowerPoint Presentation</vt:lpstr>
      <vt:lpstr>PowerPoint Presentation</vt:lpstr>
      <vt:lpstr>PowerPoint Presentation</vt:lpstr>
      <vt:lpstr>PowerPoint Presentation</vt:lpstr>
      <vt:lpstr>Kate Duncan Smith DAR School  Grant, AL September 24,2021</vt:lpstr>
      <vt:lpstr>PowerPoint Presentation</vt:lpstr>
      <vt:lpstr>PowerPoint Presentation</vt:lpstr>
      <vt:lpstr>PowerPoint Presentation</vt:lpstr>
      <vt:lpstr>PowerPoint Presentation</vt:lpstr>
      <vt:lpstr>Grand Ole Opry         Nashville, TN September 24,2021 </vt:lpstr>
      <vt:lpstr>PowerPoint Presentation</vt:lpstr>
      <vt:lpstr>National Quilt Museum           Paducah, KY September 25,2021 </vt:lpstr>
      <vt:lpstr>PowerPoint Presentation</vt:lpstr>
      <vt:lpstr>PowerPoint Presentation</vt:lpstr>
      <vt:lpstr>PowerPoint Presentation</vt:lpstr>
      <vt:lpstr>PowerPoint Presentation</vt:lpstr>
      <vt:lpstr>PowerPoint Presentation</vt:lpstr>
      <vt:lpstr>Madonna of the Trail Monument Vandalia, IL  </vt:lpstr>
      <vt:lpstr>Abraham Lincoln’s  Tomb Springfield, IL  September 25,2021</vt:lpstr>
      <vt:lpstr>PowerPoint Presentation</vt:lpstr>
      <vt:lpstr>PowerPoint Presentation</vt:lpstr>
      <vt:lpstr>PowerPoint Presentation</vt:lpstr>
      <vt:lpstr>Abraham Lincoln Presidential Library and Museum  Springfield, IL                       September 25,2021</vt:lpstr>
      <vt:lpstr>PowerPoint Presentation</vt:lpstr>
      <vt:lpstr>PowerPoint Presentation</vt:lpstr>
      <vt:lpstr>Crossing the Mississippi into Iowa 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 district tour </dc:title>
  <dc:creator>Peggy Corrington</dc:creator>
  <cp:lastModifiedBy>Peggy Corrington</cp:lastModifiedBy>
  <cp:revision>9</cp:revision>
  <cp:lastPrinted>2021-10-27T12:59:37Z</cp:lastPrinted>
  <dcterms:created xsi:type="dcterms:W3CDTF">2021-10-22T19:14:09Z</dcterms:created>
  <dcterms:modified xsi:type="dcterms:W3CDTF">2021-10-29T16:24:25Z</dcterms:modified>
</cp:coreProperties>
</file>